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57"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6" autoAdjust="0"/>
    <p:restoredTop sz="94660"/>
  </p:normalViewPr>
  <p:slideViewPr>
    <p:cSldViewPr snapToGrid="0">
      <p:cViewPr varScale="1">
        <p:scale>
          <a:sx n="42" d="100"/>
          <a:sy n="42" d="100"/>
        </p:scale>
        <p:origin x="48"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92B94E-2EA9-449E-A0FE-89F08983994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CFFE653-0457-44BE-ACC8-79585A6EADB4}">
      <dgm:prSet/>
      <dgm:spPr/>
      <dgm:t>
        <a:bodyPr/>
        <a:lstStyle/>
        <a:p>
          <a:r>
            <a:rPr lang="en-GB" b="0" i="0"/>
            <a:t>In one study, 35% of participants who failed their New Year’s Resolutions said they had </a:t>
          </a:r>
          <a:r>
            <a:rPr lang="en-GB" b="1" i="0"/>
            <a:t>unrealistic goals</a:t>
          </a:r>
          <a:r>
            <a:rPr lang="en-GB" b="0" i="0"/>
            <a:t>.</a:t>
          </a:r>
          <a:endParaRPr lang="en-US"/>
        </a:p>
      </dgm:t>
    </dgm:pt>
    <dgm:pt modelId="{ADCA4319-DF23-476D-9C0E-1DC3698F329E}" type="parTrans" cxnId="{5AED8A1F-2906-4430-B9A8-072E3AF556DC}">
      <dgm:prSet/>
      <dgm:spPr/>
      <dgm:t>
        <a:bodyPr/>
        <a:lstStyle/>
        <a:p>
          <a:endParaRPr lang="en-US"/>
        </a:p>
      </dgm:t>
    </dgm:pt>
    <dgm:pt modelId="{3A813320-9FCC-4EE5-A1BA-78F5569BDE6A}" type="sibTrans" cxnId="{5AED8A1F-2906-4430-B9A8-072E3AF556DC}">
      <dgm:prSet/>
      <dgm:spPr/>
      <dgm:t>
        <a:bodyPr/>
        <a:lstStyle/>
        <a:p>
          <a:endParaRPr lang="en-US"/>
        </a:p>
      </dgm:t>
    </dgm:pt>
    <dgm:pt modelId="{F68715F0-E8D6-4FE9-92B9-16E46D7D2A10}">
      <dgm:prSet/>
      <dgm:spPr/>
      <dgm:t>
        <a:bodyPr/>
        <a:lstStyle/>
        <a:p>
          <a:r>
            <a:rPr lang="en-GB" b="0" i="0"/>
            <a:t>33% of participants who failed </a:t>
          </a:r>
          <a:r>
            <a:rPr lang="en-GB" b="1" i="0"/>
            <a:t>didn’t keep track of their progress</a:t>
          </a:r>
          <a:r>
            <a:rPr lang="en-GB" b="0" i="0"/>
            <a:t>.</a:t>
          </a:r>
          <a:endParaRPr lang="en-US"/>
        </a:p>
      </dgm:t>
    </dgm:pt>
    <dgm:pt modelId="{02AE80B4-3748-4263-B883-3BF3A0861468}" type="parTrans" cxnId="{5E1D9F0F-01C9-4650-8A08-0BD3496AD20C}">
      <dgm:prSet/>
      <dgm:spPr/>
      <dgm:t>
        <a:bodyPr/>
        <a:lstStyle/>
        <a:p>
          <a:endParaRPr lang="en-US"/>
        </a:p>
      </dgm:t>
    </dgm:pt>
    <dgm:pt modelId="{9A3F3BFA-37A2-4866-8428-61CE51ED364D}" type="sibTrans" cxnId="{5E1D9F0F-01C9-4650-8A08-0BD3496AD20C}">
      <dgm:prSet/>
      <dgm:spPr/>
      <dgm:t>
        <a:bodyPr/>
        <a:lstStyle/>
        <a:p>
          <a:endParaRPr lang="en-US"/>
        </a:p>
      </dgm:t>
    </dgm:pt>
    <dgm:pt modelId="{7222F043-2F6E-4319-AA3B-13850C78BC43}">
      <dgm:prSet/>
      <dgm:spPr/>
      <dgm:t>
        <a:bodyPr/>
        <a:lstStyle/>
        <a:p>
          <a:r>
            <a:rPr lang="en-GB" b="0" i="0"/>
            <a:t>23% </a:t>
          </a:r>
          <a:r>
            <a:rPr lang="en-GB" b="1" i="0"/>
            <a:t>forgot about their resolutions</a:t>
          </a:r>
          <a:r>
            <a:rPr lang="en-GB" b="0" i="0"/>
            <a:t>.</a:t>
          </a:r>
          <a:endParaRPr lang="en-US"/>
        </a:p>
      </dgm:t>
    </dgm:pt>
    <dgm:pt modelId="{DD014301-9B82-4D61-9743-1E70B9D5A82E}" type="parTrans" cxnId="{3CA45B0A-B86D-41A3-8EDF-1293DFA719E9}">
      <dgm:prSet/>
      <dgm:spPr/>
      <dgm:t>
        <a:bodyPr/>
        <a:lstStyle/>
        <a:p>
          <a:endParaRPr lang="en-US"/>
        </a:p>
      </dgm:t>
    </dgm:pt>
    <dgm:pt modelId="{4F62DFEC-2E0C-4767-A67A-1A9550B413F3}" type="sibTrans" cxnId="{3CA45B0A-B86D-41A3-8EDF-1293DFA719E9}">
      <dgm:prSet/>
      <dgm:spPr/>
      <dgm:t>
        <a:bodyPr/>
        <a:lstStyle/>
        <a:p>
          <a:endParaRPr lang="en-US"/>
        </a:p>
      </dgm:t>
    </dgm:pt>
    <dgm:pt modelId="{B4A2DDC6-B199-4E71-B4B5-10664F3B4BF2}">
      <dgm:prSet/>
      <dgm:spPr/>
      <dgm:t>
        <a:bodyPr/>
        <a:lstStyle/>
        <a:p>
          <a:r>
            <a:rPr lang="en-GB" b="0" i="0"/>
            <a:t>About one in 10 people who failed said they made </a:t>
          </a:r>
          <a:r>
            <a:rPr lang="en-GB" b="1" i="0"/>
            <a:t>too many resolutions</a:t>
          </a:r>
          <a:r>
            <a:rPr lang="en-GB" b="0" i="0"/>
            <a:t>.</a:t>
          </a:r>
          <a:endParaRPr lang="en-US"/>
        </a:p>
      </dgm:t>
    </dgm:pt>
    <dgm:pt modelId="{D430C5B9-EF46-4C05-8703-81E237252723}" type="parTrans" cxnId="{4FFF1EB4-2642-4011-934F-FE5753923E9A}">
      <dgm:prSet/>
      <dgm:spPr/>
      <dgm:t>
        <a:bodyPr/>
        <a:lstStyle/>
        <a:p>
          <a:endParaRPr lang="en-US"/>
        </a:p>
      </dgm:t>
    </dgm:pt>
    <dgm:pt modelId="{C100A8FA-1457-448A-BAE0-0635CA2D9C94}" type="sibTrans" cxnId="{4FFF1EB4-2642-4011-934F-FE5753923E9A}">
      <dgm:prSet/>
      <dgm:spPr/>
      <dgm:t>
        <a:bodyPr/>
        <a:lstStyle/>
        <a:p>
          <a:endParaRPr lang="en-US"/>
        </a:p>
      </dgm:t>
    </dgm:pt>
    <dgm:pt modelId="{E788462C-40A2-49B6-A495-876332B2FA29}" type="pres">
      <dgm:prSet presAssocID="{9F92B94E-2EA9-449E-A0FE-89F08983994E}" presName="linear" presStyleCnt="0">
        <dgm:presLayoutVars>
          <dgm:animLvl val="lvl"/>
          <dgm:resizeHandles val="exact"/>
        </dgm:presLayoutVars>
      </dgm:prSet>
      <dgm:spPr/>
    </dgm:pt>
    <dgm:pt modelId="{01D3FB22-5D02-4AED-9316-01A19111D541}" type="pres">
      <dgm:prSet presAssocID="{ECFFE653-0457-44BE-ACC8-79585A6EADB4}" presName="parentText" presStyleLbl="node1" presStyleIdx="0" presStyleCnt="4">
        <dgm:presLayoutVars>
          <dgm:chMax val="0"/>
          <dgm:bulletEnabled val="1"/>
        </dgm:presLayoutVars>
      </dgm:prSet>
      <dgm:spPr/>
    </dgm:pt>
    <dgm:pt modelId="{042D5AAE-A0F6-49FE-B16C-8A808756A86F}" type="pres">
      <dgm:prSet presAssocID="{3A813320-9FCC-4EE5-A1BA-78F5569BDE6A}" presName="spacer" presStyleCnt="0"/>
      <dgm:spPr/>
    </dgm:pt>
    <dgm:pt modelId="{FA53FCD6-F7B4-404C-A531-7AC40150E613}" type="pres">
      <dgm:prSet presAssocID="{F68715F0-E8D6-4FE9-92B9-16E46D7D2A10}" presName="parentText" presStyleLbl="node1" presStyleIdx="1" presStyleCnt="4">
        <dgm:presLayoutVars>
          <dgm:chMax val="0"/>
          <dgm:bulletEnabled val="1"/>
        </dgm:presLayoutVars>
      </dgm:prSet>
      <dgm:spPr/>
    </dgm:pt>
    <dgm:pt modelId="{CA07E373-DE1A-402E-A585-D0921162AF12}" type="pres">
      <dgm:prSet presAssocID="{9A3F3BFA-37A2-4866-8428-61CE51ED364D}" presName="spacer" presStyleCnt="0"/>
      <dgm:spPr/>
    </dgm:pt>
    <dgm:pt modelId="{BC2A39B6-B95D-44D9-9FF9-5A303116EC35}" type="pres">
      <dgm:prSet presAssocID="{7222F043-2F6E-4319-AA3B-13850C78BC43}" presName="parentText" presStyleLbl="node1" presStyleIdx="2" presStyleCnt="4">
        <dgm:presLayoutVars>
          <dgm:chMax val="0"/>
          <dgm:bulletEnabled val="1"/>
        </dgm:presLayoutVars>
      </dgm:prSet>
      <dgm:spPr/>
    </dgm:pt>
    <dgm:pt modelId="{4A792939-C429-460B-A216-79A1A9645C2F}" type="pres">
      <dgm:prSet presAssocID="{4F62DFEC-2E0C-4767-A67A-1A9550B413F3}" presName="spacer" presStyleCnt="0"/>
      <dgm:spPr/>
    </dgm:pt>
    <dgm:pt modelId="{3DCE85B3-2B56-4BB9-A777-0C53AD075B93}" type="pres">
      <dgm:prSet presAssocID="{B4A2DDC6-B199-4E71-B4B5-10664F3B4BF2}" presName="parentText" presStyleLbl="node1" presStyleIdx="3" presStyleCnt="4">
        <dgm:presLayoutVars>
          <dgm:chMax val="0"/>
          <dgm:bulletEnabled val="1"/>
        </dgm:presLayoutVars>
      </dgm:prSet>
      <dgm:spPr/>
    </dgm:pt>
  </dgm:ptLst>
  <dgm:cxnLst>
    <dgm:cxn modelId="{3CA45B0A-B86D-41A3-8EDF-1293DFA719E9}" srcId="{9F92B94E-2EA9-449E-A0FE-89F08983994E}" destId="{7222F043-2F6E-4319-AA3B-13850C78BC43}" srcOrd="2" destOrd="0" parTransId="{DD014301-9B82-4D61-9743-1E70B9D5A82E}" sibTransId="{4F62DFEC-2E0C-4767-A67A-1A9550B413F3}"/>
    <dgm:cxn modelId="{5E1D9F0F-01C9-4650-8A08-0BD3496AD20C}" srcId="{9F92B94E-2EA9-449E-A0FE-89F08983994E}" destId="{F68715F0-E8D6-4FE9-92B9-16E46D7D2A10}" srcOrd="1" destOrd="0" parTransId="{02AE80B4-3748-4263-B883-3BF3A0861468}" sibTransId="{9A3F3BFA-37A2-4866-8428-61CE51ED364D}"/>
    <dgm:cxn modelId="{5AED8A1F-2906-4430-B9A8-072E3AF556DC}" srcId="{9F92B94E-2EA9-449E-A0FE-89F08983994E}" destId="{ECFFE653-0457-44BE-ACC8-79585A6EADB4}" srcOrd="0" destOrd="0" parTransId="{ADCA4319-DF23-476D-9C0E-1DC3698F329E}" sibTransId="{3A813320-9FCC-4EE5-A1BA-78F5569BDE6A}"/>
    <dgm:cxn modelId="{F9AA9E5A-820E-4146-BFC1-73B8AF2915F0}" type="presOf" srcId="{9F92B94E-2EA9-449E-A0FE-89F08983994E}" destId="{E788462C-40A2-49B6-A495-876332B2FA29}" srcOrd="0" destOrd="0" presId="urn:microsoft.com/office/officeart/2005/8/layout/vList2"/>
    <dgm:cxn modelId="{B6A99B8C-13DE-46D5-897B-BF384AF9D1E5}" type="presOf" srcId="{B4A2DDC6-B199-4E71-B4B5-10664F3B4BF2}" destId="{3DCE85B3-2B56-4BB9-A777-0C53AD075B93}" srcOrd="0" destOrd="0" presId="urn:microsoft.com/office/officeart/2005/8/layout/vList2"/>
    <dgm:cxn modelId="{D9A3B290-97F5-498F-AB5D-28F425C11590}" type="presOf" srcId="{ECFFE653-0457-44BE-ACC8-79585A6EADB4}" destId="{01D3FB22-5D02-4AED-9316-01A19111D541}" srcOrd="0" destOrd="0" presId="urn:microsoft.com/office/officeart/2005/8/layout/vList2"/>
    <dgm:cxn modelId="{4B7F1495-CA6A-4E71-B249-5139F033CB82}" type="presOf" srcId="{7222F043-2F6E-4319-AA3B-13850C78BC43}" destId="{BC2A39B6-B95D-44D9-9FF9-5A303116EC35}" srcOrd="0" destOrd="0" presId="urn:microsoft.com/office/officeart/2005/8/layout/vList2"/>
    <dgm:cxn modelId="{4FFF1EB4-2642-4011-934F-FE5753923E9A}" srcId="{9F92B94E-2EA9-449E-A0FE-89F08983994E}" destId="{B4A2DDC6-B199-4E71-B4B5-10664F3B4BF2}" srcOrd="3" destOrd="0" parTransId="{D430C5B9-EF46-4C05-8703-81E237252723}" sibTransId="{C100A8FA-1457-448A-BAE0-0635CA2D9C94}"/>
    <dgm:cxn modelId="{C2E085E4-85FE-498C-9E5F-A33A23583715}" type="presOf" srcId="{F68715F0-E8D6-4FE9-92B9-16E46D7D2A10}" destId="{FA53FCD6-F7B4-404C-A531-7AC40150E613}" srcOrd="0" destOrd="0" presId="urn:microsoft.com/office/officeart/2005/8/layout/vList2"/>
    <dgm:cxn modelId="{8EB1C5AF-7CCB-4CAE-B8B5-7DA41491FB2A}" type="presParOf" srcId="{E788462C-40A2-49B6-A495-876332B2FA29}" destId="{01D3FB22-5D02-4AED-9316-01A19111D541}" srcOrd="0" destOrd="0" presId="urn:microsoft.com/office/officeart/2005/8/layout/vList2"/>
    <dgm:cxn modelId="{3CAC7B5E-0D28-452C-97CE-2B62763109F9}" type="presParOf" srcId="{E788462C-40A2-49B6-A495-876332B2FA29}" destId="{042D5AAE-A0F6-49FE-B16C-8A808756A86F}" srcOrd="1" destOrd="0" presId="urn:microsoft.com/office/officeart/2005/8/layout/vList2"/>
    <dgm:cxn modelId="{90603DDE-FAAF-4BFA-B0F9-4BBF0C9F7DC1}" type="presParOf" srcId="{E788462C-40A2-49B6-A495-876332B2FA29}" destId="{FA53FCD6-F7B4-404C-A531-7AC40150E613}" srcOrd="2" destOrd="0" presId="urn:microsoft.com/office/officeart/2005/8/layout/vList2"/>
    <dgm:cxn modelId="{73E97E17-AE44-46AE-A8B5-A635BC78D5B3}" type="presParOf" srcId="{E788462C-40A2-49B6-A495-876332B2FA29}" destId="{CA07E373-DE1A-402E-A585-D0921162AF12}" srcOrd="3" destOrd="0" presId="urn:microsoft.com/office/officeart/2005/8/layout/vList2"/>
    <dgm:cxn modelId="{91C74B44-DB99-44EA-AF57-7A280889A7A4}" type="presParOf" srcId="{E788462C-40A2-49B6-A495-876332B2FA29}" destId="{BC2A39B6-B95D-44D9-9FF9-5A303116EC35}" srcOrd="4" destOrd="0" presId="urn:microsoft.com/office/officeart/2005/8/layout/vList2"/>
    <dgm:cxn modelId="{0438CC4F-104F-47D7-816A-2E6E9A289EF0}" type="presParOf" srcId="{E788462C-40A2-49B6-A495-876332B2FA29}" destId="{4A792939-C429-460B-A216-79A1A9645C2F}" srcOrd="5" destOrd="0" presId="urn:microsoft.com/office/officeart/2005/8/layout/vList2"/>
    <dgm:cxn modelId="{6B8E5C16-6B4B-435C-B5E0-D9CD8AB6088B}" type="presParOf" srcId="{E788462C-40A2-49B6-A495-876332B2FA29}" destId="{3DCE85B3-2B56-4BB9-A777-0C53AD075B9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3FB22-5D02-4AED-9316-01A19111D541}">
      <dsp:nvSpPr>
        <dsp:cNvPr id="0" name=""/>
        <dsp:cNvSpPr/>
      </dsp:nvSpPr>
      <dsp:spPr>
        <a:xfrm>
          <a:off x="0" y="78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a:t>In one study, 35% of participants who failed their New Year’s Resolutions said they had </a:t>
          </a:r>
          <a:r>
            <a:rPr lang="en-GB" sz="2500" b="1" i="0" kern="1200"/>
            <a:t>unrealistic goals</a:t>
          </a:r>
          <a:r>
            <a:rPr lang="en-GB" sz="2500" b="0" i="0" kern="1200"/>
            <a:t>.</a:t>
          </a:r>
          <a:endParaRPr lang="en-US" sz="2500" kern="1200"/>
        </a:p>
      </dsp:txBody>
      <dsp:txXfrm>
        <a:off x="48547" y="127216"/>
        <a:ext cx="10418506" cy="897406"/>
      </dsp:txXfrm>
    </dsp:sp>
    <dsp:sp modelId="{FA53FCD6-F7B4-404C-A531-7AC40150E613}">
      <dsp:nvSpPr>
        <dsp:cNvPr id="0" name=""/>
        <dsp:cNvSpPr/>
      </dsp:nvSpPr>
      <dsp:spPr>
        <a:xfrm>
          <a:off x="0" y="1145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a:t>33% of participants who failed </a:t>
          </a:r>
          <a:r>
            <a:rPr lang="en-GB" sz="2500" b="1" i="0" kern="1200"/>
            <a:t>didn’t keep track of their progress</a:t>
          </a:r>
          <a:r>
            <a:rPr lang="en-GB" sz="2500" b="0" i="0" kern="1200"/>
            <a:t>.</a:t>
          </a:r>
          <a:endParaRPr lang="en-US" sz="2500" kern="1200"/>
        </a:p>
      </dsp:txBody>
      <dsp:txXfrm>
        <a:off x="48547" y="1193716"/>
        <a:ext cx="10418506" cy="897406"/>
      </dsp:txXfrm>
    </dsp:sp>
    <dsp:sp modelId="{BC2A39B6-B95D-44D9-9FF9-5A303116EC35}">
      <dsp:nvSpPr>
        <dsp:cNvPr id="0" name=""/>
        <dsp:cNvSpPr/>
      </dsp:nvSpPr>
      <dsp:spPr>
        <a:xfrm>
          <a:off x="0" y="2211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a:t>23% </a:t>
          </a:r>
          <a:r>
            <a:rPr lang="en-GB" sz="2500" b="1" i="0" kern="1200"/>
            <a:t>forgot about their resolutions</a:t>
          </a:r>
          <a:r>
            <a:rPr lang="en-GB" sz="2500" b="0" i="0" kern="1200"/>
            <a:t>.</a:t>
          </a:r>
          <a:endParaRPr lang="en-US" sz="2500" kern="1200"/>
        </a:p>
      </dsp:txBody>
      <dsp:txXfrm>
        <a:off x="48547" y="2260216"/>
        <a:ext cx="10418506" cy="897406"/>
      </dsp:txXfrm>
    </dsp:sp>
    <dsp:sp modelId="{3DCE85B3-2B56-4BB9-A777-0C53AD075B93}">
      <dsp:nvSpPr>
        <dsp:cNvPr id="0" name=""/>
        <dsp:cNvSpPr/>
      </dsp:nvSpPr>
      <dsp:spPr>
        <a:xfrm>
          <a:off x="0" y="3278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a:t>About one in 10 people who failed said they made </a:t>
          </a:r>
          <a:r>
            <a:rPr lang="en-GB" sz="2500" b="1" i="0" kern="1200"/>
            <a:t>too many resolutions</a:t>
          </a:r>
          <a:r>
            <a:rPr lang="en-GB" sz="2500" b="0" i="0" kern="1200"/>
            <a:t>.</a:t>
          </a:r>
          <a:endParaRPr lang="en-US" sz="2500" kern="1200"/>
        </a:p>
      </dsp:txBody>
      <dsp:txXfrm>
        <a:off x="48547" y="3326716"/>
        <a:ext cx="10418506" cy="8974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B8E61-4754-104A-D3E6-9C366085C1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AA9CC82-A0E5-2921-8AC8-1A862CC38B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7687B247-17A6-EB67-048D-A3CB0F3D057E}"/>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5" name="Footer Placeholder 4">
            <a:extLst>
              <a:ext uri="{FF2B5EF4-FFF2-40B4-BE49-F238E27FC236}">
                <a16:creationId xmlns:a16="http://schemas.microsoft.com/office/drawing/2014/main" id="{3DB25D13-AD6D-DEAE-D57B-CD54E7E22D75}"/>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DBAAF5B-A693-4F32-3B17-67314732EB14}"/>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1695959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B3E32-F66C-7DC3-7686-E5F99B755DB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7A33F6DE-3306-C34C-BFE8-0A55B0D8F7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A204E885-1B39-2F8C-9D5F-20CA7AF3F95C}"/>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5" name="Footer Placeholder 4">
            <a:extLst>
              <a:ext uri="{FF2B5EF4-FFF2-40B4-BE49-F238E27FC236}">
                <a16:creationId xmlns:a16="http://schemas.microsoft.com/office/drawing/2014/main" id="{28D3C5D1-7DD5-8191-9A60-90B4695593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06F3E09-995B-6944-E87A-B54D5B07BD78}"/>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3655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B0B8-47FA-6607-1D37-C779B1F3F1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A7C20BDE-E8E6-CD91-5DE3-463C09BB12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0EA1EE-842D-8DF7-E95A-BDC92F964AAC}"/>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5" name="Footer Placeholder 4">
            <a:extLst>
              <a:ext uri="{FF2B5EF4-FFF2-40B4-BE49-F238E27FC236}">
                <a16:creationId xmlns:a16="http://schemas.microsoft.com/office/drawing/2014/main" id="{C98E7A8C-63FE-367C-7084-EF0D773332BC}"/>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6E5FAC0-F5BE-3FA6-FE3E-49557EC8A493}"/>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1476758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498EA-7517-2BE1-595C-11414E1AB5F2}"/>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6070696-4C85-BA3D-1688-E89A0ED6BF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BE277B34-E3AF-BA44-D4A1-CB897004C4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371A4356-83AB-D5A8-1CCE-ACED6C39B3D8}"/>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6" name="Footer Placeholder 5">
            <a:extLst>
              <a:ext uri="{FF2B5EF4-FFF2-40B4-BE49-F238E27FC236}">
                <a16:creationId xmlns:a16="http://schemas.microsoft.com/office/drawing/2014/main" id="{F0FE1D7B-0E41-6D0A-90B0-B5F67159C52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FB9391A7-7E96-E84C-6DB4-8C7ACD742D5F}"/>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4112497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2B9B-1792-CC7D-7126-7339A868A496}"/>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29F768CA-CD1D-0BE3-6107-17733F560C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59DF65-8066-B539-32A1-B37DF52956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2A4CA865-C158-4845-C3B7-FCB7E35240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E2A309-1FD3-4E35-8529-75161D2C2D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A8827D0-86C6-D585-5016-89DDB828D266}"/>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8" name="Footer Placeholder 7">
            <a:extLst>
              <a:ext uri="{FF2B5EF4-FFF2-40B4-BE49-F238E27FC236}">
                <a16:creationId xmlns:a16="http://schemas.microsoft.com/office/drawing/2014/main" id="{5F28C7A7-47B9-C4B3-5525-9D30966FF620}"/>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F2CA4A6A-0637-2622-518D-41914E584AB1}"/>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2744933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9976-10DB-3AD9-AD58-60D472529542}"/>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54897C52-D0B6-2AAF-97C3-44E0E6269AA5}"/>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4" name="Footer Placeholder 3">
            <a:extLst>
              <a:ext uri="{FF2B5EF4-FFF2-40B4-BE49-F238E27FC236}">
                <a16:creationId xmlns:a16="http://schemas.microsoft.com/office/drawing/2014/main" id="{EFBC2256-BCF8-8FBB-7616-C92490C036C7}"/>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ED1DF545-8499-35B9-4BB4-B72AAF03DE11}"/>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403259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EAC198-B7B4-5EA2-8739-74FF1584A9C0}"/>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3" name="Footer Placeholder 2">
            <a:extLst>
              <a:ext uri="{FF2B5EF4-FFF2-40B4-BE49-F238E27FC236}">
                <a16:creationId xmlns:a16="http://schemas.microsoft.com/office/drawing/2014/main" id="{1309F269-1CB8-DA4F-3CD8-B8523F22423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97C4D2DC-8A18-4352-4774-21403D782E11}"/>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1870525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CFB2-F439-372B-E436-965E56C11C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3AF6F8D4-76AC-A475-744C-140B69BBA6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242405AB-A4D4-111E-7D66-09369A643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39EC2F-E595-3CDE-65E3-CA912EC84141}"/>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6" name="Footer Placeholder 5">
            <a:extLst>
              <a:ext uri="{FF2B5EF4-FFF2-40B4-BE49-F238E27FC236}">
                <a16:creationId xmlns:a16="http://schemas.microsoft.com/office/drawing/2014/main" id="{AC036AA8-DBDD-A38E-71DB-51A19DFA74B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E035A11A-136D-62F0-7638-86CD22445FED}"/>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3513904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D1DCF-C686-8B49-7211-FE1A1E6E8D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F006A56F-0538-5848-CC60-AA7624C3CC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80D1979-15BB-D1DF-3124-6B6E0144F6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7AC4EB-74DA-0F3A-13D4-646F3A3F3CD2}"/>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6" name="Footer Placeholder 5">
            <a:extLst>
              <a:ext uri="{FF2B5EF4-FFF2-40B4-BE49-F238E27FC236}">
                <a16:creationId xmlns:a16="http://schemas.microsoft.com/office/drawing/2014/main" id="{0DB847DB-D277-5A02-28AE-BC0E0D0E842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48A61F5D-5B76-1205-8CE6-5C9045B6E16A}"/>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4189306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877D3-8EC5-CE4F-181E-310564A18242}"/>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A302EA3D-F3EB-3A86-7C98-478DB6FDF4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CA51D5E5-6B19-8A67-3180-8B8FD2A3F3FA}"/>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5" name="Footer Placeholder 4">
            <a:extLst>
              <a:ext uri="{FF2B5EF4-FFF2-40B4-BE49-F238E27FC236}">
                <a16:creationId xmlns:a16="http://schemas.microsoft.com/office/drawing/2014/main" id="{E0FE716A-10D8-639F-DB2F-E8F68885D8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4DF190EC-704D-AFE6-C2F9-71DB70C44F58}"/>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158935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039297-C67A-9776-A249-80DF937864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D38C6750-AB26-BE62-8B49-7DB2FECA34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11D672-442E-6F2E-4D41-4B7F3C516411}"/>
              </a:ext>
            </a:extLst>
          </p:cNvPr>
          <p:cNvSpPr>
            <a:spLocks noGrp="1"/>
          </p:cNvSpPr>
          <p:nvPr>
            <p:ph type="dt" sz="half" idx="10"/>
          </p:nvPr>
        </p:nvSpPr>
        <p:spPr/>
        <p:txBody>
          <a:bodyPr/>
          <a:lstStyle/>
          <a:p>
            <a:fld id="{1FC62717-8F14-439D-9256-79E99FFBD8A4}" type="datetimeFigureOut">
              <a:rPr lang="en-NL" smtClean="0"/>
              <a:t>11/11/2023</a:t>
            </a:fld>
            <a:endParaRPr lang="en-NL"/>
          </a:p>
        </p:txBody>
      </p:sp>
      <p:sp>
        <p:nvSpPr>
          <p:cNvPr id="5" name="Footer Placeholder 4">
            <a:extLst>
              <a:ext uri="{FF2B5EF4-FFF2-40B4-BE49-F238E27FC236}">
                <a16:creationId xmlns:a16="http://schemas.microsoft.com/office/drawing/2014/main" id="{CC9D4E03-6D9A-E6D0-4BC0-B30786FDF025}"/>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9F40FF77-8C27-09A8-43B6-C3CC40194EE7}"/>
              </a:ext>
            </a:extLst>
          </p:cNvPr>
          <p:cNvSpPr>
            <a:spLocks noGrp="1"/>
          </p:cNvSpPr>
          <p:nvPr>
            <p:ph type="sldNum" sz="quarter" idx="12"/>
          </p:nvPr>
        </p:nvSpPr>
        <p:spPr/>
        <p:txBody>
          <a:bodyPr/>
          <a:lstStyle/>
          <a:p>
            <a:fld id="{74D0C0CA-9776-4D05-B19C-D4FE07084671}" type="slidenum">
              <a:rPr lang="en-NL" smtClean="0"/>
              <a:t>‹#›</a:t>
            </a:fld>
            <a:endParaRPr lang="en-NL"/>
          </a:p>
        </p:txBody>
      </p:sp>
    </p:spTree>
    <p:extLst>
      <p:ext uri="{BB962C8B-B14F-4D97-AF65-F5344CB8AC3E}">
        <p14:creationId xmlns:p14="http://schemas.microsoft.com/office/powerpoint/2010/main" val="181634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7481E5-61E4-6438-0384-A0099F4B9C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219841BD-DCED-472B-98D8-FD688741C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28EA7257-8830-49C1-53B4-42CC60ABDF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C62717-8F14-439D-9256-79E99FFBD8A4}" type="datetimeFigureOut">
              <a:rPr lang="en-NL" smtClean="0"/>
              <a:t>11/11/2023</a:t>
            </a:fld>
            <a:endParaRPr lang="en-NL"/>
          </a:p>
        </p:txBody>
      </p:sp>
      <p:sp>
        <p:nvSpPr>
          <p:cNvPr id="5" name="Footer Placeholder 4">
            <a:extLst>
              <a:ext uri="{FF2B5EF4-FFF2-40B4-BE49-F238E27FC236}">
                <a16:creationId xmlns:a16="http://schemas.microsoft.com/office/drawing/2014/main" id="{7110B897-9D05-95D2-9C94-F284D8048B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BD0123F8-7FF6-FCA7-9B7A-4BBC855A07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D0C0CA-9776-4D05-B19C-D4FE07084671}" type="slidenum">
              <a:rPr lang="en-NL" smtClean="0"/>
              <a:t>‹#›</a:t>
            </a:fld>
            <a:endParaRPr lang="en-NL"/>
          </a:p>
        </p:txBody>
      </p:sp>
    </p:spTree>
    <p:extLst>
      <p:ext uri="{BB962C8B-B14F-4D97-AF65-F5344CB8AC3E}">
        <p14:creationId xmlns:p14="http://schemas.microsoft.com/office/powerpoint/2010/main" val="1058686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FAB16-2694-C679-BEE6-180C9C38AAC9}"/>
              </a:ext>
            </a:extLst>
          </p:cNvPr>
          <p:cNvSpPr>
            <a:spLocks noGrp="1"/>
          </p:cNvSpPr>
          <p:nvPr>
            <p:ph type="ctrTitle"/>
          </p:nvPr>
        </p:nvSpPr>
        <p:spPr>
          <a:xfrm>
            <a:off x="732568" y="1238032"/>
            <a:ext cx="9611581" cy="2558305"/>
          </a:xfrm>
        </p:spPr>
        <p:txBody>
          <a:bodyPr anchor="b">
            <a:normAutofit/>
          </a:bodyPr>
          <a:lstStyle/>
          <a:p>
            <a:pPr algn="l"/>
            <a:r>
              <a:rPr lang="en-GB" sz="5400">
                <a:solidFill>
                  <a:schemeClr val="tx2"/>
                </a:solidFill>
                <a:latin typeface="Britannic Bold" panose="020B0903060703020204" pitchFamily="34" charset="0"/>
              </a:rPr>
              <a:t>‘BLUEPRINTS 4 SUCCESS’</a:t>
            </a:r>
            <a:endParaRPr lang="en-NL" sz="5400">
              <a:solidFill>
                <a:schemeClr val="tx2"/>
              </a:solidFill>
              <a:latin typeface="Britannic Bold" panose="020B0903060703020204" pitchFamily="34" charset="0"/>
            </a:endParaRPr>
          </a:p>
        </p:txBody>
      </p:sp>
      <p:sp>
        <p:nvSpPr>
          <p:cNvPr id="3" name="Subtitle 2">
            <a:extLst>
              <a:ext uri="{FF2B5EF4-FFF2-40B4-BE49-F238E27FC236}">
                <a16:creationId xmlns:a16="http://schemas.microsoft.com/office/drawing/2014/main" id="{FC2DDB5A-FA94-FE19-FDC9-BBFF1523881A}"/>
              </a:ext>
            </a:extLst>
          </p:cNvPr>
          <p:cNvSpPr>
            <a:spLocks noGrp="1"/>
          </p:cNvSpPr>
          <p:nvPr>
            <p:ph type="subTitle" idx="1"/>
          </p:nvPr>
        </p:nvSpPr>
        <p:spPr>
          <a:xfrm>
            <a:off x="732567" y="4067745"/>
            <a:ext cx="5769131" cy="2244609"/>
          </a:xfrm>
        </p:spPr>
        <p:txBody>
          <a:bodyPr anchor="t">
            <a:normAutofit/>
          </a:bodyPr>
          <a:lstStyle/>
          <a:p>
            <a:pPr algn="l"/>
            <a:r>
              <a:rPr lang="en-GB" sz="2200">
                <a:solidFill>
                  <a:schemeClr val="tx2"/>
                </a:solidFill>
              </a:rPr>
              <a:t>Stephen Drake</a:t>
            </a:r>
            <a:endParaRPr lang="en-NL" sz="2200">
              <a:solidFill>
                <a:schemeClr val="tx2"/>
              </a:solidFill>
            </a:endParaRP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8" name="Straight Connector 37">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9592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4AA380-2369-C653-11E8-9E45C25742FD}"/>
              </a:ext>
            </a:extLst>
          </p:cNvPr>
          <p:cNvSpPr>
            <a:spLocks noGrp="1"/>
          </p:cNvSpPr>
          <p:nvPr>
            <p:ph type="ctrTitle"/>
          </p:nvPr>
        </p:nvSpPr>
        <p:spPr>
          <a:xfrm>
            <a:off x="732568" y="1238032"/>
            <a:ext cx="9611581" cy="2558305"/>
          </a:xfrm>
        </p:spPr>
        <p:txBody>
          <a:bodyPr anchor="b">
            <a:normAutofit/>
          </a:bodyPr>
          <a:lstStyle/>
          <a:p>
            <a:pPr algn="l"/>
            <a:r>
              <a:rPr lang="en-GB" sz="5400">
                <a:solidFill>
                  <a:schemeClr val="tx2"/>
                </a:solidFill>
              </a:rPr>
              <a:t>INTERESTING</a:t>
            </a:r>
            <a:endParaRPr lang="en-NL" sz="5400">
              <a:solidFill>
                <a:schemeClr val="tx2"/>
              </a:solidFill>
            </a:endParaRPr>
          </a:p>
        </p:txBody>
      </p:sp>
      <p:sp>
        <p:nvSpPr>
          <p:cNvPr id="3" name="Subtitle 2">
            <a:extLst>
              <a:ext uri="{FF2B5EF4-FFF2-40B4-BE49-F238E27FC236}">
                <a16:creationId xmlns:a16="http://schemas.microsoft.com/office/drawing/2014/main" id="{A300BC16-39DE-3194-418F-CDB26B21C388}"/>
              </a:ext>
            </a:extLst>
          </p:cNvPr>
          <p:cNvSpPr>
            <a:spLocks noGrp="1"/>
          </p:cNvSpPr>
          <p:nvPr>
            <p:ph type="subTitle" idx="1"/>
          </p:nvPr>
        </p:nvSpPr>
        <p:spPr>
          <a:xfrm>
            <a:off x="732567" y="4067745"/>
            <a:ext cx="5769131" cy="2244609"/>
          </a:xfrm>
        </p:spPr>
        <p:txBody>
          <a:bodyPr anchor="t">
            <a:normAutofit/>
          </a:bodyPr>
          <a:lstStyle/>
          <a:p>
            <a:pPr algn="l"/>
            <a:r>
              <a:rPr lang="en-GB" sz="2200">
                <a:solidFill>
                  <a:schemeClr val="tx2"/>
                </a:solidFill>
              </a:rPr>
              <a:t>LEARN SOMETHING </a:t>
            </a:r>
          </a:p>
          <a:p>
            <a:pPr algn="l"/>
            <a:r>
              <a:rPr lang="en-GB" sz="2200">
                <a:solidFill>
                  <a:schemeClr val="tx2"/>
                </a:solidFill>
              </a:rPr>
              <a:t>HAVE SOME FUN</a:t>
            </a:r>
            <a:endParaRPr lang="en-NL" sz="2200">
              <a:solidFill>
                <a:schemeClr val="tx2"/>
              </a:solidFill>
            </a:endParaRPr>
          </a:p>
        </p:txBody>
      </p:sp>
      <p:cxnSp>
        <p:nvCxnSpPr>
          <p:cNvPr id="27" name="Straight Connector 26">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2" name="Straight Connector 31">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7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82158A-BE02-D08A-F79B-8815F82EB596}"/>
              </a:ext>
            </a:extLst>
          </p:cNvPr>
          <p:cNvSpPr>
            <a:spLocks noGrp="1"/>
          </p:cNvSpPr>
          <p:nvPr>
            <p:ph type="ctrTitle"/>
          </p:nvPr>
        </p:nvSpPr>
        <p:spPr>
          <a:xfrm>
            <a:off x="732568" y="1238032"/>
            <a:ext cx="9611581" cy="2558305"/>
          </a:xfrm>
        </p:spPr>
        <p:txBody>
          <a:bodyPr anchor="b">
            <a:normAutofit/>
          </a:bodyPr>
          <a:lstStyle/>
          <a:p>
            <a:pPr algn="l"/>
            <a:r>
              <a:rPr lang="en-GB" sz="3000">
                <a:solidFill>
                  <a:schemeClr val="tx2"/>
                </a:solidFill>
                <a:latin typeface="Aharoni" panose="02010803020104030203" pitchFamily="2" charset="-79"/>
                <a:cs typeface="Aharoni" panose="02010803020104030203" pitchFamily="2" charset="-79"/>
              </a:rPr>
              <a:t>My name is </a:t>
            </a:r>
            <a:br>
              <a:rPr lang="en-GB" sz="3000">
                <a:solidFill>
                  <a:schemeClr val="tx2"/>
                </a:solidFill>
                <a:latin typeface="Aharoni" panose="02010803020104030203" pitchFamily="2" charset="-79"/>
                <a:cs typeface="Aharoni" panose="02010803020104030203" pitchFamily="2" charset="-79"/>
              </a:rPr>
            </a:br>
            <a:r>
              <a:rPr lang="en-GB" sz="3000">
                <a:solidFill>
                  <a:schemeClr val="tx2"/>
                </a:solidFill>
                <a:latin typeface="Aharoni" panose="02010803020104030203" pitchFamily="2" charset="-79"/>
                <a:cs typeface="Aharoni" panose="02010803020104030203" pitchFamily="2" charset="-79"/>
              </a:rPr>
              <a:t>Stephen Drake </a:t>
            </a:r>
            <a:br>
              <a:rPr lang="en-GB" sz="3000">
                <a:solidFill>
                  <a:schemeClr val="tx2"/>
                </a:solidFill>
                <a:latin typeface="Aharoni" panose="02010803020104030203" pitchFamily="2" charset="-79"/>
                <a:cs typeface="Aharoni" panose="02010803020104030203" pitchFamily="2" charset="-79"/>
              </a:rPr>
            </a:br>
            <a:br>
              <a:rPr lang="en-GB" sz="3000">
                <a:solidFill>
                  <a:schemeClr val="tx2"/>
                </a:solidFill>
                <a:latin typeface="Aharoni" panose="02010803020104030203" pitchFamily="2" charset="-79"/>
                <a:cs typeface="Aharoni" panose="02010803020104030203" pitchFamily="2" charset="-79"/>
              </a:rPr>
            </a:br>
            <a:r>
              <a:rPr lang="en-GB" sz="3000">
                <a:solidFill>
                  <a:schemeClr val="tx2"/>
                </a:solidFill>
                <a:latin typeface="Aharoni" panose="02010803020104030203" pitchFamily="2" charset="-79"/>
                <a:cs typeface="Aharoni" panose="02010803020104030203" pitchFamily="2" charset="-79"/>
              </a:rPr>
              <a:t>I take the confusion out of goal setting, giving you the tools, you need to get the results you want. </a:t>
            </a:r>
            <a:r>
              <a:rPr lang="en-GB" sz="3000">
                <a:solidFill>
                  <a:schemeClr val="tx2"/>
                </a:solidFill>
              </a:rPr>
              <a:t> </a:t>
            </a:r>
            <a:endParaRPr lang="en-NL" sz="3000">
              <a:solidFill>
                <a:schemeClr val="tx2"/>
              </a:solidFill>
            </a:endParaRPr>
          </a:p>
        </p:txBody>
      </p:sp>
      <p:sp>
        <p:nvSpPr>
          <p:cNvPr id="3" name="Subtitle 2">
            <a:extLst>
              <a:ext uri="{FF2B5EF4-FFF2-40B4-BE49-F238E27FC236}">
                <a16:creationId xmlns:a16="http://schemas.microsoft.com/office/drawing/2014/main" id="{B56EE83D-2593-0645-581E-AFA65BC0A6A0}"/>
              </a:ext>
            </a:extLst>
          </p:cNvPr>
          <p:cNvSpPr>
            <a:spLocks noGrp="1"/>
          </p:cNvSpPr>
          <p:nvPr>
            <p:ph type="subTitle" idx="1"/>
          </p:nvPr>
        </p:nvSpPr>
        <p:spPr>
          <a:xfrm>
            <a:off x="732567" y="4067745"/>
            <a:ext cx="5769131" cy="2244609"/>
          </a:xfrm>
        </p:spPr>
        <p:txBody>
          <a:bodyPr anchor="t">
            <a:normAutofit/>
          </a:bodyPr>
          <a:lstStyle/>
          <a:p>
            <a:pPr algn="l"/>
            <a:endParaRPr kumimoji="0" lang="en-GB" sz="2200" b="0" i="0" u="none" strike="noStrike" kern="1200" cap="none" spc="0" normalizeH="0" baseline="0" noProof="0">
              <a:ln>
                <a:noFill/>
              </a:ln>
              <a:solidFill>
                <a:schemeClr val="tx2"/>
              </a:solidFill>
              <a:effectLst/>
              <a:uLnTx/>
              <a:uFillTx/>
              <a:latin typeface="Arial Black" panose="020B0A04020102020204" pitchFamily="34" charset="0"/>
              <a:ea typeface="+mj-ea"/>
              <a:cs typeface="+mj-cs"/>
            </a:endParaRPr>
          </a:p>
          <a:p>
            <a:pPr algn="l"/>
            <a:r>
              <a:rPr kumimoji="0" lang="en-GB" sz="2200" b="0" i="0" u="none" strike="noStrike" kern="1200" cap="none" spc="0" normalizeH="0" baseline="0" noProof="0">
                <a:ln>
                  <a:noFill/>
                </a:ln>
                <a:solidFill>
                  <a:schemeClr val="tx2"/>
                </a:solidFill>
                <a:effectLst/>
                <a:uLnTx/>
                <a:uFillTx/>
                <a:latin typeface="Arial Black" panose="020B0A04020102020204" pitchFamily="34" charset="0"/>
                <a:ea typeface="+mj-ea"/>
                <a:cs typeface="+mj-cs"/>
              </a:rPr>
              <a:t>Ready to get started?</a:t>
            </a:r>
            <a:endParaRPr lang="en-NL" sz="2200">
              <a:solidFill>
                <a:schemeClr val="tx2"/>
              </a:solidFill>
              <a:latin typeface="Arial Black" panose="020B0A04020102020204" pitchFamily="34" charset="0"/>
            </a:endParaRP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901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0EAA7D-A55B-4BA0-19C9-D82902A6B888}"/>
              </a:ext>
            </a:extLst>
          </p:cNvPr>
          <p:cNvSpPr>
            <a:spLocks noGrp="1"/>
          </p:cNvSpPr>
          <p:nvPr>
            <p:ph type="title"/>
          </p:nvPr>
        </p:nvSpPr>
        <p:spPr>
          <a:xfrm>
            <a:off x="761800" y="762001"/>
            <a:ext cx="5334197" cy="1708242"/>
          </a:xfrm>
        </p:spPr>
        <p:txBody>
          <a:bodyPr vert="horz" lIns="91440" tIns="45720" rIns="91440" bIns="45720" rtlCol="0" anchor="ctr">
            <a:normAutofit/>
          </a:bodyPr>
          <a:lstStyle/>
          <a:p>
            <a:r>
              <a:rPr lang="en-US" sz="4000"/>
              <a:t>Published November 2019</a:t>
            </a:r>
          </a:p>
        </p:txBody>
      </p:sp>
      <p:sp>
        <p:nvSpPr>
          <p:cNvPr id="4" name="Text Placeholder 3">
            <a:extLst>
              <a:ext uri="{FF2B5EF4-FFF2-40B4-BE49-F238E27FC236}">
                <a16:creationId xmlns:a16="http://schemas.microsoft.com/office/drawing/2014/main" id="{19C772E8-7098-09C3-44A1-2D8E9A9FFECB}"/>
              </a:ext>
            </a:extLst>
          </p:cNvPr>
          <p:cNvSpPr>
            <a:spLocks noGrp="1"/>
          </p:cNvSpPr>
          <p:nvPr>
            <p:ph type="body" sz="half" idx="2"/>
          </p:nvPr>
        </p:nvSpPr>
        <p:spPr>
          <a:xfrm>
            <a:off x="761800" y="2470244"/>
            <a:ext cx="5334197" cy="3769835"/>
          </a:xfrm>
        </p:spPr>
        <p:txBody>
          <a:bodyPr vert="horz" lIns="91440" tIns="45720" rIns="91440" bIns="45720" rtlCol="0" anchor="ctr">
            <a:normAutofit/>
          </a:bodyPr>
          <a:lstStyle/>
          <a:p>
            <a:pPr indent="-228600">
              <a:buFont typeface="Arial" panose="020B0604020202020204" pitchFamily="34" charset="0"/>
              <a:buChar char="•"/>
            </a:pPr>
            <a:endParaRPr lang="en-US" sz="2000"/>
          </a:p>
          <a:p>
            <a:pPr indent="-228600">
              <a:buFont typeface="Arial" panose="020B0604020202020204" pitchFamily="34" charset="0"/>
              <a:buChar char="•"/>
            </a:pPr>
            <a:r>
              <a:rPr lang="en-US" sz="2000"/>
              <a:t>Think of it as not needing to know everything about electricity to turn the light on.</a:t>
            </a:r>
          </a:p>
          <a:p>
            <a:pPr indent="-228600">
              <a:buFont typeface="Arial" panose="020B0604020202020204" pitchFamily="34" charset="0"/>
              <a:buChar char="•"/>
            </a:pPr>
            <a:endParaRPr lang="en-US" sz="2000"/>
          </a:p>
          <a:p>
            <a:pPr indent="-228600">
              <a:buFont typeface="Arial" panose="020B0604020202020204" pitchFamily="34" charset="0"/>
              <a:buChar char="•"/>
            </a:pPr>
            <a:r>
              <a:rPr lang="en-US" sz="2000"/>
              <a:t>You just need to learn to flick the switch.</a:t>
            </a:r>
          </a:p>
        </p:txBody>
      </p:sp>
      <p:pic>
        <p:nvPicPr>
          <p:cNvPr id="6" name="Picture Placeholder 5" descr="A blue book on a table&#10;&#10;Description automatically generated">
            <a:extLst>
              <a:ext uri="{FF2B5EF4-FFF2-40B4-BE49-F238E27FC236}">
                <a16:creationId xmlns:a16="http://schemas.microsoft.com/office/drawing/2014/main" id="{4CECD019-1F9E-92B2-D3D3-44BC2561CA1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2" b="3424"/>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240536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868BC-2E8A-9445-51F5-03EB9AD4588F}"/>
              </a:ext>
            </a:extLst>
          </p:cNvPr>
          <p:cNvSpPr>
            <a:spLocks noGrp="1"/>
          </p:cNvSpPr>
          <p:nvPr>
            <p:ph type="title"/>
          </p:nvPr>
        </p:nvSpPr>
        <p:spPr/>
        <p:txBody>
          <a:bodyPr/>
          <a:lstStyle/>
          <a:p>
            <a:r>
              <a:rPr lang="en-GB" sz="3600" dirty="0">
                <a:latin typeface="Britannic Bold" panose="020B0903060703020204" pitchFamily="34" charset="0"/>
              </a:rPr>
              <a:t>Rest assured. I am not here to sell you a book</a:t>
            </a:r>
            <a:r>
              <a:rPr lang="en-GB" dirty="0"/>
              <a:t>. </a:t>
            </a:r>
            <a:endParaRPr lang="en-NL" dirty="0"/>
          </a:p>
        </p:txBody>
      </p:sp>
      <p:pic>
        <p:nvPicPr>
          <p:cNvPr id="5" name="Content Placeholder 4" descr="A close-up of a blue and white background&#10;&#10;Description automatically generated">
            <a:extLst>
              <a:ext uri="{FF2B5EF4-FFF2-40B4-BE49-F238E27FC236}">
                <a16:creationId xmlns:a16="http://schemas.microsoft.com/office/drawing/2014/main" id="{9DAE748A-B196-DE84-4683-5B9DB987B9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4662" y="1825625"/>
            <a:ext cx="8702676" cy="4351338"/>
          </a:xfrm>
        </p:spPr>
      </p:pic>
    </p:spTree>
    <p:extLst>
      <p:ext uri="{BB962C8B-B14F-4D97-AF65-F5344CB8AC3E}">
        <p14:creationId xmlns:p14="http://schemas.microsoft.com/office/powerpoint/2010/main" val="1923860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Fireworks in the sky&#10;&#10;Description automatically generated">
            <a:extLst>
              <a:ext uri="{FF2B5EF4-FFF2-40B4-BE49-F238E27FC236}">
                <a16:creationId xmlns:a16="http://schemas.microsoft.com/office/drawing/2014/main" id="{1ACB7674-6665-2D1A-17AA-5E6C77031F6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4310" r="2557" b="6442"/>
          <a:stretch/>
        </p:blipFill>
        <p:spPr>
          <a:xfrm>
            <a:off x="811827" y="457200"/>
            <a:ext cx="10298134" cy="5623560"/>
          </a:xfrm>
          <a:prstGeom prst="rect">
            <a:avLst/>
          </a:prstGeom>
        </p:spPr>
      </p:pic>
    </p:spTree>
    <p:extLst>
      <p:ext uri="{BB962C8B-B14F-4D97-AF65-F5344CB8AC3E}">
        <p14:creationId xmlns:p14="http://schemas.microsoft.com/office/powerpoint/2010/main" val="51343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0DD9D3-F764-79A9-0882-5277F1F995A4}"/>
              </a:ext>
            </a:extLst>
          </p:cNvPr>
          <p:cNvSpPr>
            <a:spLocks noGrp="1"/>
          </p:cNvSpPr>
          <p:nvPr>
            <p:ph type="ctrTitle"/>
          </p:nvPr>
        </p:nvSpPr>
        <p:spPr>
          <a:xfrm>
            <a:off x="732568" y="1238032"/>
            <a:ext cx="9611581" cy="2558305"/>
          </a:xfrm>
        </p:spPr>
        <p:txBody>
          <a:bodyPr anchor="b">
            <a:normAutofit/>
          </a:bodyPr>
          <a:lstStyle/>
          <a:p>
            <a:pPr algn="l"/>
            <a:r>
              <a:rPr lang="en-GB" sz="5400">
                <a:solidFill>
                  <a:schemeClr val="tx2"/>
                </a:solidFill>
                <a:latin typeface="Britannic Bold" panose="020B0903060703020204" pitchFamily="34" charset="0"/>
              </a:rPr>
              <a:t>2024</a:t>
            </a:r>
            <a:endParaRPr lang="en-NL" sz="5400">
              <a:solidFill>
                <a:schemeClr val="tx2"/>
              </a:solidFill>
              <a:latin typeface="Britannic Bold" panose="020B0903060703020204" pitchFamily="34" charset="0"/>
            </a:endParaRPr>
          </a:p>
        </p:txBody>
      </p:sp>
      <p:sp>
        <p:nvSpPr>
          <p:cNvPr id="3" name="Subtitle 2">
            <a:extLst>
              <a:ext uri="{FF2B5EF4-FFF2-40B4-BE49-F238E27FC236}">
                <a16:creationId xmlns:a16="http://schemas.microsoft.com/office/drawing/2014/main" id="{9975F73D-C305-9FF5-DDD2-ABED0EDA202A}"/>
              </a:ext>
            </a:extLst>
          </p:cNvPr>
          <p:cNvSpPr>
            <a:spLocks noGrp="1"/>
          </p:cNvSpPr>
          <p:nvPr>
            <p:ph type="subTitle" idx="1"/>
          </p:nvPr>
        </p:nvSpPr>
        <p:spPr>
          <a:xfrm>
            <a:off x="732567" y="4067745"/>
            <a:ext cx="5769131" cy="2244609"/>
          </a:xfrm>
        </p:spPr>
        <p:txBody>
          <a:bodyPr anchor="t">
            <a:normAutofit/>
          </a:bodyPr>
          <a:lstStyle/>
          <a:p>
            <a:pPr algn="l"/>
            <a:endParaRPr lang="en-GB" sz="2200">
              <a:solidFill>
                <a:schemeClr val="tx2"/>
              </a:solidFill>
            </a:endParaRPr>
          </a:p>
          <a:p>
            <a:pPr algn="l"/>
            <a:r>
              <a:rPr lang="en-GB" sz="2200" b="1">
                <a:solidFill>
                  <a:schemeClr val="tx2"/>
                </a:solidFill>
                <a:latin typeface="Aharoni" panose="02010803020104030203" pitchFamily="2" charset="-79"/>
                <a:cs typeface="Aharoni" panose="02010803020104030203" pitchFamily="2" charset="-79"/>
              </a:rPr>
              <a:t>New Year, Leap Year, Olympic Year … Your Year?</a:t>
            </a:r>
            <a:endParaRPr lang="en-NL" sz="2200" b="1">
              <a:solidFill>
                <a:schemeClr val="tx2"/>
              </a:solidFill>
              <a:latin typeface="Aharoni" panose="02010803020104030203" pitchFamily="2" charset="-79"/>
              <a:cs typeface="Aharoni" panose="02010803020104030203" pitchFamily="2" charset="-79"/>
            </a:endParaRP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547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BAD7A1-492E-26F3-9AF2-AE1B7C4DA613}"/>
              </a:ext>
            </a:extLst>
          </p:cNvPr>
          <p:cNvSpPr>
            <a:spLocks noGrp="1"/>
          </p:cNvSpPr>
          <p:nvPr>
            <p:ph type="title"/>
          </p:nvPr>
        </p:nvSpPr>
        <p:spPr>
          <a:xfrm>
            <a:off x="732568" y="1238032"/>
            <a:ext cx="9611581" cy="2558305"/>
          </a:xfrm>
        </p:spPr>
        <p:txBody>
          <a:bodyPr vert="horz" lIns="91440" tIns="45720" rIns="91440" bIns="45720" rtlCol="0" anchor="b">
            <a:normAutofit/>
          </a:bodyPr>
          <a:lstStyle/>
          <a:p>
            <a:r>
              <a:rPr lang="en-US" sz="5400" kern="1200">
                <a:solidFill>
                  <a:schemeClr val="tx2"/>
                </a:solidFill>
                <a:latin typeface="+mj-lt"/>
                <a:ea typeface="+mj-ea"/>
                <a:cs typeface="+mj-cs"/>
              </a:rPr>
              <a:t>  New Year’s Resolution Statistics </a:t>
            </a:r>
          </a:p>
        </p:txBody>
      </p:sp>
      <p:sp>
        <p:nvSpPr>
          <p:cNvPr id="3" name="Text Placeholder 2">
            <a:extLst>
              <a:ext uri="{FF2B5EF4-FFF2-40B4-BE49-F238E27FC236}">
                <a16:creationId xmlns:a16="http://schemas.microsoft.com/office/drawing/2014/main" id="{ADB3B450-064C-9410-E2BF-F90186EBD0B8}"/>
              </a:ext>
            </a:extLst>
          </p:cNvPr>
          <p:cNvSpPr>
            <a:spLocks noGrp="1"/>
          </p:cNvSpPr>
          <p:nvPr>
            <p:ph type="body" idx="1"/>
          </p:nvPr>
        </p:nvSpPr>
        <p:spPr>
          <a:xfrm>
            <a:off x="732567" y="4067745"/>
            <a:ext cx="5769131" cy="2244609"/>
          </a:xfrm>
        </p:spPr>
        <p:txBody>
          <a:bodyPr vert="horz" lIns="91440" tIns="45720" rIns="91440" bIns="45720" rtlCol="0" anchor="t">
            <a:normAutofit/>
          </a:bodyPr>
          <a:lstStyle/>
          <a:p>
            <a:r>
              <a:rPr lang="en-US" sz="2200" b="1" i="0" kern="1200">
                <a:solidFill>
                  <a:schemeClr val="tx2"/>
                </a:solidFill>
                <a:effectLst/>
                <a:latin typeface="+mn-lt"/>
                <a:ea typeface="+mn-ea"/>
                <a:cs typeface="+mn-cs"/>
              </a:rPr>
              <a:t>Overall success/failure rates</a:t>
            </a:r>
          </a:p>
          <a:p>
            <a:endParaRPr lang="en-US" sz="2200" kern="1200">
              <a:solidFill>
                <a:schemeClr val="tx2"/>
              </a:solidFill>
              <a:latin typeface="+mn-lt"/>
              <a:ea typeface="+mn-ea"/>
              <a:cs typeface="+mn-cs"/>
            </a:endParaRP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9725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A8091-CAD2-B2BC-D816-192A1339119B}"/>
              </a:ext>
            </a:extLst>
          </p:cNvPr>
          <p:cNvSpPr>
            <a:spLocks noGrp="1"/>
          </p:cNvSpPr>
          <p:nvPr>
            <p:ph type="ctrTitle"/>
          </p:nvPr>
        </p:nvSpPr>
        <p:spPr>
          <a:xfrm>
            <a:off x="732568" y="1238032"/>
            <a:ext cx="9611581" cy="2558305"/>
          </a:xfrm>
        </p:spPr>
        <p:txBody>
          <a:bodyPr anchor="b">
            <a:normAutofit/>
          </a:bodyPr>
          <a:lstStyle/>
          <a:p>
            <a:pPr algn="l"/>
            <a:r>
              <a:rPr lang="en-GB" sz="5400">
                <a:solidFill>
                  <a:schemeClr val="tx2"/>
                </a:solidFill>
              </a:rPr>
              <a:t>The Most Popular Resolutions</a:t>
            </a:r>
            <a:endParaRPr lang="en-NL" sz="5400">
              <a:solidFill>
                <a:schemeClr val="tx2"/>
              </a:solidFill>
            </a:endParaRPr>
          </a:p>
        </p:txBody>
      </p:sp>
      <p:sp>
        <p:nvSpPr>
          <p:cNvPr id="3" name="Subtitle 2">
            <a:extLst>
              <a:ext uri="{FF2B5EF4-FFF2-40B4-BE49-F238E27FC236}">
                <a16:creationId xmlns:a16="http://schemas.microsoft.com/office/drawing/2014/main" id="{8FD284B0-BCC2-269A-614C-4AC256C9E63C}"/>
              </a:ext>
            </a:extLst>
          </p:cNvPr>
          <p:cNvSpPr>
            <a:spLocks noGrp="1"/>
          </p:cNvSpPr>
          <p:nvPr>
            <p:ph type="subTitle" idx="1"/>
          </p:nvPr>
        </p:nvSpPr>
        <p:spPr>
          <a:xfrm>
            <a:off x="732567" y="4067745"/>
            <a:ext cx="5769131" cy="2244609"/>
          </a:xfrm>
        </p:spPr>
        <p:txBody>
          <a:bodyPr anchor="t">
            <a:normAutofit/>
          </a:bodyPr>
          <a:lstStyle/>
          <a:p>
            <a:pPr algn="l"/>
            <a:r>
              <a:rPr lang="en-GB" sz="2200">
                <a:solidFill>
                  <a:schemeClr val="tx2"/>
                </a:solidFill>
              </a:rPr>
              <a:t>Year after year, being healthier is consistently the most popular New Year’s resolution across the globe, whether that’s eating healthier, exercising more, or losing weight. </a:t>
            </a:r>
          </a:p>
          <a:p>
            <a:pPr algn="l"/>
            <a:r>
              <a:rPr lang="en-GB" sz="2200">
                <a:solidFill>
                  <a:schemeClr val="tx2"/>
                </a:solidFill>
              </a:rPr>
              <a:t>Saving money is the next most popular resolution.</a:t>
            </a:r>
            <a:endParaRPr lang="en-NL" sz="2200">
              <a:solidFill>
                <a:schemeClr val="tx2"/>
              </a:solidFill>
            </a:endParaRP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435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DAD176-8AFF-80AF-9152-3DFD94B27086}"/>
              </a:ext>
            </a:extLst>
          </p:cNvPr>
          <p:cNvSpPr>
            <a:spLocks noGrp="1"/>
          </p:cNvSpPr>
          <p:nvPr>
            <p:ph type="title"/>
          </p:nvPr>
        </p:nvSpPr>
        <p:spPr>
          <a:xfrm>
            <a:off x="732568" y="1238032"/>
            <a:ext cx="9611581" cy="2558305"/>
          </a:xfrm>
        </p:spPr>
        <p:txBody>
          <a:bodyPr vert="horz" lIns="91440" tIns="45720" rIns="91440" bIns="45720" rtlCol="0" anchor="b">
            <a:normAutofit fontScale="90000"/>
          </a:bodyPr>
          <a:lstStyle/>
          <a:p>
            <a:r>
              <a:rPr lang="en-US" sz="3400" kern="1200" dirty="0">
                <a:solidFill>
                  <a:schemeClr val="tx2"/>
                </a:solidFill>
                <a:latin typeface="Britannic Bold" panose="020B0903060703020204" pitchFamily="34" charset="0"/>
              </a:rPr>
              <a:t>Researchers suggest that only 9% of people that make resolutions complete them. </a:t>
            </a:r>
            <a:br>
              <a:rPr lang="en-US" sz="3400" kern="1200" dirty="0">
                <a:solidFill>
                  <a:schemeClr val="tx2"/>
                </a:solidFill>
                <a:latin typeface="Britannic Bold" panose="020B0903060703020204" pitchFamily="34" charset="0"/>
              </a:rPr>
            </a:br>
            <a:br>
              <a:rPr lang="en-US" sz="3400" kern="1200" dirty="0">
                <a:solidFill>
                  <a:schemeClr val="tx2"/>
                </a:solidFill>
                <a:latin typeface="Britannic Bold" panose="020B0903060703020204" pitchFamily="34" charset="0"/>
              </a:rPr>
            </a:br>
            <a:r>
              <a:rPr lang="en-US" sz="3400" kern="1200" dirty="0">
                <a:solidFill>
                  <a:schemeClr val="tx2"/>
                </a:solidFill>
                <a:latin typeface="Britannic Bold" panose="020B0903060703020204" pitchFamily="34" charset="0"/>
              </a:rPr>
              <a:t>In fact, research goes on to show that 23% of people quit their resolution by the end of the first week, and 43% quit by the end of January. </a:t>
            </a:r>
          </a:p>
        </p:txBody>
      </p:sp>
      <p:sp>
        <p:nvSpPr>
          <p:cNvPr id="3" name="Text Placeholder 2">
            <a:extLst>
              <a:ext uri="{FF2B5EF4-FFF2-40B4-BE49-F238E27FC236}">
                <a16:creationId xmlns:a16="http://schemas.microsoft.com/office/drawing/2014/main" id="{D8497670-4EAC-B638-EC48-AC8CE08B036F}"/>
              </a:ext>
            </a:extLst>
          </p:cNvPr>
          <p:cNvSpPr>
            <a:spLocks noGrp="1"/>
          </p:cNvSpPr>
          <p:nvPr>
            <p:ph type="body" idx="1"/>
          </p:nvPr>
        </p:nvSpPr>
        <p:spPr>
          <a:xfrm>
            <a:off x="732567" y="4067745"/>
            <a:ext cx="5769131" cy="2244609"/>
          </a:xfrm>
        </p:spPr>
        <p:txBody>
          <a:bodyPr vert="horz" lIns="91440" tIns="45720" rIns="91440" bIns="45720" rtlCol="0" anchor="t">
            <a:normAutofit/>
          </a:bodyPr>
          <a:lstStyle/>
          <a:p>
            <a:r>
              <a:rPr lang="en-US" sz="2200" kern="1200">
                <a:solidFill>
                  <a:schemeClr val="tx2"/>
                </a:solidFill>
                <a:latin typeface="+mn-lt"/>
                <a:ea typeface="+mn-ea"/>
                <a:cs typeface="+mn-cs"/>
              </a:rPr>
              <a:t>.</a:t>
            </a: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9366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descr="A cartoon of a child with question marks&#10;&#10;Description automatically generated">
            <a:extLst>
              <a:ext uri="{FF2B5EF4-FFF2-40B4-BE49-F238E27FC236}">
                <a16:creationId xmlns:a16="http://schemas.microsoft.com/office/drawing/2014/main" id="{9CFF78D3-498A-E5CD-A76E-50B9410EA94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473" r="1509"/>
          <a:stretch/>
        </p:blipFill>
        <p:spPr>
          <a:xfrm>
            <a:off x="20" y="1282"/>
            <a:ext cx="12191980" cy="6856718"/>
          </a:xfrm>
          <a:prstGeom prst="rect">
            <a:avLst/>
          </a:prstGeom>
        </p:spPr>
      </p:pic>
    </p:spTree>
    <p:extLst>
      <p:ext uri="{BB962C8B-B14F-4D97-AF65-F5344CB8AC3E}">
        <p14:creationId xmlns:p14="http://schemas.microsoft.com/office/powerpoint/2010/main" val="3305630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3D32-DFB7-170D-42F9-AA80D0823806}"/>
              </a:ext>
            </a:extLst>
          </p:cNvPr>
          <p:cNvSpPr>
            <a:spLocks noGrp="1"/>
          </p:cNvSpPr>
          <p:nvPr>
            <p:ph type="title"/>
          </p:nvPr>
        </p:nvSpPr>
        <p:spPr/>
        <p:txBody>
          <a:bodyPr/>
          <a:lstStyle/>
          <a:p>
            <a:pPr algn="ctr"/>
            <a:r>
              <a:rPr lang="en-GB" b="1" i="0" dirty="0">
                <a:solidFill>
                  <a:srgbClr val="222222"/>
                </a:solidFill>
                <a:effectLst/>
                <a:latin typeface="Open Sans" panose="020B0606030504020204" pitchFamily="34" charset="0"/>
              </a:rPr>
              <a:t>Reasons for failure</a:t>
            </a:r>
            <a:br>
              <a:rPr lang="en-GB" b="1" i="0" dirty="0">
                <a:solidFill>
                  <a:srgbClr val="222222"/>
                </a:solidFill>
                <a:effectLst/>
                <a:latin typeface="Open Sans" panose="020B0606030504020204" pitchFamily="34" charset="0"/>
              </a:rPr>
            </a:br>
            <a:endParaRPr lang="en-NL" dirty="0"/>
          </a:p>
        </p:txBody>
      </p:sp>
      <p:graphicFrame>
        <p:nvGraphicFramePr>
          <p:cNvPr id="5" name="Content Placeholder 2">
            <a:extLst>
              <a:ext uri="{FF2B5EF4-FFF2-40B4-BE49-F238E27FC236}">
                <a16:creationId xmlns:a16="http://schemas.microsoft.com/office/drawing/2014/main" id="{53C76BDC-4158-C4B0-F58E-C08DA13D129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303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D7C94-41C0-4614-8A18-941174D4D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B5D035-6B87-3387-E141-EBCE8B08B1AC}"/>
              </a:ext>
            </a:extLst>
          </p:cNvPr>
          <p:cNvSpPr>
            <a:spLocks noGrp="1"/>
          </p:cNvSpPr>
          <p:nvPr>
            <p:ph type="title"/>
          </p:nvPr>
        </p:nvSpPr>
        <p:spPr>
          <a:xfrm>
            <a:off x="732568" y="1238032"/>
            <a:ext cx="9611581" cy="2558305"/>
          </a:xfrm>
        </p:spPr>
        <p:txBody>
          <a:bodyPr vert="horz" lIns="91440" tIns="45720" rIns="91440" bIns="45720" rtlCol="0" anchor="b">
            <a:normAutofit/>
          </a:bodyPr>
          <a:lstStyle/>
          <a:p>
            <a:r>
              <a:rPr lang="en-US" sz="5400" b="1" kern="1200">
                <a:solidFill>
                  <a:schemeClr val="tx2"/>
                </a:solidFill>
                <a:latin typeface="+mj-lt"/>
                <a:ea typeface="+mj-ea"/>
                <a:cs typeface="+mj-cs"/>
              </a:rPr>
              <a:t>What to know the real culprit? </a:t>
            </a:r>
          </a:p>
        </p:txBody>
      </p:sp>
      <p:sp>
        <p:nvSpPr>
          <p:cNvPr id="3" name="Text Placeholder 2">
            <a:extLst>
              <a:ext uri="{FF2B5EF4-FFF2-40B4-BE49-F238E27FC236}">
                <a16:creationId xmlns:a16="http://schemas.microsoft.com/office/drawing/2014/main" id="{4ED48CFB-14A1-E14F-6A81-02F7E858353F}"/>
              </a:ext>
            </a:extLst>
          </p:cNvPr>
          <p:cNvSpPr>
            <a:spLocks noGrp="1"/>
          </p:cNvSpPr>
          <p:nvPr>
            <p:ph type="body" idx="1"/>
          </p:nvPr>
        </p:nvSpPr>
        <p:spPr>
          <a:xfrm>
            <a:off x="732567" y="4067745"/>
            <a:ext cx="5769131" cy="2244609"/>
          </a:xfrm>
        </p:spPr>
        <p:txBody>
          <a:bodyPr vert="horz" lIns="91440" tIns="45720" rIns="91440" bIns="45720" rtlCol="0" anchor="t">
            <a:normAutofit/>
          </a:bodyPr>
          <a:lstStyle/>
          <a:p>
            <a:r>
              <a:rPr lang="en-US" sz="2200" kern="1200">
                <a:solidFill>
                  <a:schemeClr val="tx2"/>
                </a:solidFill>
                <a:latin typeface="+mn-lt"/>
                <a:ea typeface="+mn-ea"/>
                <a:cs typeface="+mn-cs"/>
              </a:rPr>
              <a:t>A lack of proper mental preparation.</a:t>
            </a:r>
          </a:p>
        </p:txBody>
      </p:sp>
      <p:cxnSp>
        <p:nvCxnSpPr>
          <p:cNvPr id="12" name="Straight Connector 11">
            <a:extLst>
              <a:ext uri="{FF2B5EF4-FFF2-40B4-BE49-F238E27FC236}">
                <a16:creationId xmlns:a16="http://schemas.microsoft.com/office/drawing/2014/main" id="{61F6FBC1-6409-4059-B87B-1BE513242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8E26-C7DC-48E3-8F50-FBF7F3C50F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5B3D45F-509E-43F3-B685-A5E78AD0D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6C53B0F8-0414-437D-87C2-23F48DF9C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B56551-40C7-4552-A11A-6D86B7EB0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8499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66348D-5E23-404C-A495-618E4EAA82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525EE0A-A779-481E-A750-AD22CD1A02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3428992"/>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8D36C-AA27-E068-EE7B-FAF2018F72FB}"/>
              </a:ext>
            </a:extLst>
          </p:cNvPr>
          <p:cNvSpPr>
            <a:spLocks noGrp="1"/>
          </p:cNvSpPr>
          <p:nvPr>
            <p:ph type="ctrTitle"/>
          </p:nvPr>
        </p:nvSpPr>
        <p:spPr>
          <a:xfrm>
            <a:off x="732567" y="1275389"/>
            <a:ext cx="10273849" cy="1886912"/>
          </a:xfrm>
        </p:spPr>
        <p:txBody>
          <a:bodyPr anchor="b">
            <a:normAutofit/>
          </a:bodyPr>
          <a:lstStyle/>
          <a:p>
            <a:pPr algn="l"/>
            <a:r>
              <a:rPr lang="en-GB" sz="5400">
                <a:solidFill>
                  <a:schemeClr val="tx2"/>
                </a:solidFill>
                <a:latin typeface="Britannic Bold" panose="020B0903060703020204" pitchFamily="34" charset="0"/>
              </a:rPr>
              <a:t>MINDSET</a:t>
            </a:r>
            <a:endParaRPr lang="en-NL" sz="5400">
              <a:solidFill>
                <a:schemeClr val="tx2"/>
              </a:solidFill>
              <a:latin typeface="Britannic Bold" panose="020B0903060703020204" pitchFamily="34" charset="0"/>
            </a:endParaRPr>
          </a:p>
        </p:txBody>
      </p:sp>
      <p:sp>
        <p:nvSpPr>
          <p:cNvPr id="3" name="Subtitle 2">
            <a:extLst>
              <a:ext uri="{FF2B5EF4-FFF2-40B4-BE49-F238E27FC236}">
                <a16:creationId xmlns:a16="http://schemas.microsoft.com/office/drawing/2014/main" id="{12ECB52A-8B5D-8592-F37F-A83D94C1ACF5}"/>
              </a:ext>
            </a:extLst>
          </p:cNvPr>
          <p:cNvSpPr>
            <a:spLocks noGrp="1"/>
          </p:cNvSpPr>
          <p:nvPr>
            <p:ph type="subTitle" idx="1"/>
          </p:nvPr>
        </p:nvSpPr>
        <p:spPr>
          <a:xfrm>
            <a:off x="732566" y="3911793"/>
            <a:ext cx="8687659" cy="2105766"/>
          </a:xfrm>
        </p:spPr>
        <p:txBody>
          <a:bodyPr anchor="t">
            <a:normAutofit/>
          </a:bodyPr>
          <a:lstStyle/>
          <a:p>
            <a:pPr algn="l"/>
            <a:r>
              <a:rPr lang="en-GB" sz="1900">
                <a:solidFill>
                  <a:schemeClr val="tx2"/>
                </a:solidFill>
              </a:rPr>
              <a:t>Probably the biggest obstacle that any individual must overcome is 'MINDSET'.</a:t>
            </a:r>
          </a:p>
          <a:p>
            <a:pPr algn="l"/>
            <a:r>
              <a:rPr lang="en-GB" sz="1900">
                <a:solidFill>
                  <a:schemeClr val="tx2"/>
                </a:solidFill>
              </a:rPr>
              <a:t>Words, Pictures &amp; images going through their own mind at any given time.</a:t>
            </a:r>
          </a:p>
          <a:p>
            <a:pPr algn="l"/>
            <a:r>
              <a:rPr lang="en-GB" sz="1900">
                <a:solidFill>
                  <a:schemeClr val="tx2"/>
                </a:solidFill>
              </a:rPr>
              <a:t>There are two people we find over the course of a lifetime. </a:t>
            </a:r>
          </a:p>
          <a:p>
            <a:pPr algn="l"/>
            <a:r>
              <a:rPr lang="en-GB" sz="1900">
                <a:solidFill>
                  <a:schemeClr val="tx2"/>
                </a:solidFill>
              </a:rPr>
              <a:t>Number 1 - The individual who can see exactly what he or she wants, and Number 2 - The individual who only see's the obstacles that block him or her from getting what they want.</a:t>
            </a:r>
            <a:endParaRPr lang="en-NL" sz="1900">
              <a:solidFill>
                <a:schemeClr val="tx2"/>
              </a:solidFill>
            </a:endParaRPr>
          </a:p>
        </p:txBody>
      </p:sp>
      <p:cxnSp>
        <p:nvCxnSpPr>
          <p:cNvPr id="12" name="Straight Connector 11">
            <a:extLst>
              <a:ext uri="{FF2B5EF4-FFF2-40B4-BE49-F238E27FC236}">
                <a16:creationId xmlns:a16="http://schemas.microsoft.com/office/drawing/2014/main" id="{4AA7D802-E5E6-4ADF-8667-4B851036A9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0193B42-FCA7-403A-B854-1644AE67390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72E971DC-609B-418C-9DDA-BA8D6DF36A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8B59CA3D-3E43-41CD-8013-21AAFEEBD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A2ABBB0-0BA1-4721-B2C1-E311BA9894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3565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70BD5D-17E6-4887-A29F-C82092681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381AC9-41D0-4F64-874D-F7C128E77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CE44BE-EC55-7456-E2AD-0BA6BCA4DF7F}"/>
              </a:ext>
            </a:extLst>
          </p:cNvPr>
          <p:cNvSpPr>
            <a:spLocks noGrp="1"/>
          </p:cNvSpPr>
          <p:nvPr>
            <p:ph type="ctrTitle"/>
          </p:nvPr>
        </p:nvSpPr>
        <p:spPr>
          <a:xfrm>
            <a:off x="732568" y="1275388"/>
            <a:ext cx="5200758" cy="4742171"/>
          </a:xfrm>
        </p:spPr>
        <p:txBody>
          <a:bodyPr anchor="ctr">
            <a:normAutofit/>
          </a:bodyPr>
          <a:lstStyle/>
          <a:p>
            <a:pPr algn="l"/>
            <a:r>
              <a:rPr lang="en-GB" sz="5400">
                <a:solidFill>
                  <a:schemeClr val="tx2"/>
                </a:solidFill>
              </a:rPr>
              <a:t>Mindset is something I have been interested in learning more about for a long time. </a:t>
            </a:r>
            <a:endParaRPr lang="en-NL" sz="5400">
              <a:solidFill>
                <a:schemeClr val="tx2"/>
              </a:solidFill>
            </a:endParaRPr>
          </a:p>
        </p:txBody>
      </p:sp>
      <p:sp>
        <p:nvSpPr>
          <p:cNvPr id="3" name="Subtitle 2">
            <a:extLst>
              <a:ext uri="{FF2B5EF4-FFF2-40B4-BE49-F238E27FC236}">
                <a16:creationId xmlns:a16="http://schemas.microsoft.com/office/drawing/2014/main" id="{A19DDBDE-912E-3FD3-665B-83B942C830A0}"/>
              </a:ext>
            </a:extLst>
          </p:cNvPr>
          <p:cNvSpPr>
            <a:spLocks noGrp="1"/>
          </p:cNvSpPr>
          <p:nvPr>
            <p:ph type="subTitle" idx="1"/>
          </p:nvPr>
        </p:nvSpPr>
        <p:spPr>
          <a:xfrm>
            <a:off x="6138808" y="1275388"/>
            <a:ext cx="4867609" cy="4742171"/>
          </a:xfrm>
        </p:spPr>
        <p:txBody>
          <a:bodyPr anchor="ctr">
            <a:normAutofit/>
          </a:bodyPr>
          <a:lstStyle/>
          <a:p>
            <a:pPr algn="l"/>
            <a:r>
              <a:rPr lang="en-GB" sz="2200">
                <a:solidFill>
                  <a:schemeClr val="tx2"/>
                </a:solidFill>
              </a:rPr>
              <a:t>And when I say a long time. </a:t>
            </a:r>
            <a:endParaRPr lang="en-NL" sz="2200">
              <a:solidFill>
                <a:schemeClr val="tx2"/>
              </a:solidFill>
            </a:endParaRPr>
          </a:p>
        </p:txBody>
      </p:sp>
      <p:cxnSp>
        <p:nvCxnSpPr>
          <p:cNvPr id="12" name="Straight Connector 11">
            <a:extLst>
              <a:ext uri="{FF2B5EF4-FFF2-40B4-BE49-F238E27FC236}">
                <a16:creationId xmlns:a16="http://schemas.microsoft.com/office/drawing/2014/main" id="{01ACF57B-159D-40AE-9C57-EACD051BF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9AE11E-3B1F-4D93-938C-76CBDCDA9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3E6FABAA-8D3A-4BCB-BBCE-A466E774C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7FC2EAA-6F28-4A86-B46F-7807EE370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11AC17-0BC9-42B5-BDF7-2ECE8C6FEA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123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child sitting in a chair&#10;&#10;Description automatically generated">
            <a:extLst>
              <a:ext uri="{FF2B5EF4-FFF2-40B4-BE49-F238E27FC236}">
                <a16:creationId xmlns:a16="http://schemas.microsoft.com/office/drawing/2014/main" id="{54AF7FD5-E9CB-A36B-BC1D-70C485D5DD06}"/>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2548" b="3758"/>
          <a:stretch/>
        </p:blipFill>
        <p:spPr>
          <a:xfrm>
            <a:off x="457200" y="457200"/>
            <a:ext cx="11277600" cy="5943600"/>
          </a:xfrm>
          <a:prstGeom prst="rect">
            <a:avLst/>
          </a:prstGeom>
        </p:spPr>
      </p:pic>
    </p:spTree>
    <p:extLst>
      <p:ext uri="{BB962C8B-B14F-4D97-AF65-F5344CB8AC3E}">
        <p14:creationId xmlns:p14="http://schemas.microsoft.com/office/powerpoint/2010/main" val="2245907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3670-E297-23F3-BBB0-BB58CF707EA4}"/>
              </a:ext>
            </a:extLst>
          </p:cNvPr>
          <p:cNvSpPr>
            <a:spLocks noGrp="1"/>
          </p:cNvSpPr>
          <p:nvPr>
            <p:ph type="ctrTitle"/>
          </p:nvPr>
        </p:nvSpPr>
        <p:spPr/>
        <p:txBody>
          <a:bodyPr/>
          <a:lstStyle/>
          <a:p>
            <a:r>
              <a:rPr lang="en-GB" dirty="0"/>
              <a:t>WHO REMEMBERS </a:t>
            </a:r>
            <a:endParaRPr lang="en-NL" dirty="0"/>
          </a:p>
        </p:txBody>
      </p:sp>
      <p:sp>
        <p:nvSpPr>
          <p:cNvPr id="3" name="Subtitle 2">
            <a:extLst>
              <a:ext uri="{FF2B5EF4-FFF2-40B4-BE49-F238E27FC236}">
                <a16:creationId xmlns:a16="http://schemas.microsoft.com/office/drawing/2014/main" id="{21A20DB7-66B8-FE97-8CFD-F5138A6BBB88}"/>
              </a:ext>
            </a:extLst>
          </p:cNvPr>
          <p:cNvSpPr>
            <a:spLocks noGrp="1"/>
          </p:cNvSpPr>
          <p:nvPr>
            <p:ph type="subTitle" idx="1"/>
          </p:nvPr>
        </p:nvSpPr>
        <p:spPr/>
        <p:txBody>
          <a:bodyPr>
            <a:normAutofit/>
          </a:bodyPr>
          <a:lstStyle/>
          <a:p>
            <a:r>
              <a:rPr lang="en-GB" sz="9600" dirty="0"/>
              <a:t>JOE 90? </a:t>
            </a:r>
            <a:endParaRPr lang="en-NL" sz="9600" dirty="0"/>
          </a:p>
        </p:txBody>
      </p:sp>
    </p:spTree>
    <p:extLst>
      <p:ext uri="{BB962C8B-B14F-4D97-AF65-F5344CB8AC3E}">
        <p14:creationId xmlns:p14="http://schemas.microsoft.com/office/powerpoint/2010/main" val="195872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8D2F-3342-7FCD-09C9-E679A16FA2AD}"/>
              </a:ext>
            </a:extLst>
          </p:cNvPr>
          <p:cNvSpPr>
            <a:spLocks noGrp="1"/>
          </p:cNvSpPr>
          <p:nvPr>
            <p:ph type="title"/>
          </p:nvPr>
        </p:nvSpPr>
        <p:spPr/>
        <p:txBody>
          <a:bodyPr>
            <a:normAutofit/>
          </a:bodyPr>
          <a:lstStyle/>
          <a:p>
            <a:r>
              <a:rPr lang="en-GB" sz="3600" dirty="0"/>
              <a:t>In the Gerry Anderson puppet series </a:t>
            </a:r>
            <a:r>
              <a:rPr lang="en-GB" sz="3600" b="1" dirty="0"/>
              <a:t>"Joe 90," </a:t>
            </a:r>
            <a:r>
              <a:rPr lang="en-GB" sz="3600" dirty="0"/>
              <a:t>the R.A.T. (or "Random Access Talent") was the device that allowed the main character, Joe McClaine, to acquire the knowledge and skills of another person by directly downloading them into his brain.</a:t>
            </a:r>
            <a:endParaRPr lang="en-NL" sz="3600" dirty="0"/>
          </a:p>
        </p:txBody>
      </p:sp>
      <p:sp>
        <p:nvSpPr>
          <p:cNvPr id="3" name="Text Placeholder 2">
            <a:extLst>
              <a:ext uri="{FF2B5EF4-FFF2-40B4-BE49-F238E27FC236}">
                <a16:creationId xmlns:a16="http://schemas.microsoft.com/office/drawing/2014/main" id="{CFB19BC7-FFFE-BFC3-40C6-C2D3186CCB5A}"/>
              </a:ext>
            </a:extLst>
          </p:cNvPr>
          <p:cNvSpPr>
            <a:spLocks noGrp="1"/>
          </p:cNvSpPr>
          <p:nvPr>
            <p:ph type="body" idx="1"/>
          </p:nvPr>
        </p:nvSpPr>
        <p:spPr/>
        <p:txBody>
          <a:bodyPr/>
          <a:lstStyle/>
          <a:p>
            <a:endParaRPr lang="en-GB" dirty="0"/>
          </a:p>
          <a:p>
            <a:pPr algn="ctr"/>
            <a:r>
              <a:rPr lang="en-GB" sz="3600" dirty="0"/>
              <a:t>That idea is not as farfetched as you would first imagine</a:t>
            </a:r>
            <a:endParaRPr lang="en-NL" sz="3600" dirty="0"/>
          </a:p>
        </p:txBody>
      </p:sp>
    </p:spTree>
    <p:extLst>
      <p:ext uri="{BB962C8B-B14F-4D97-AF65-F5344CB8AC3E}">
        <p14:creationId xmlns:p14="http://schemas.microsoft.com/office/powerpoint/2010/main" val="3090968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EFF74-457B-5143-C895-859C8C11421C}"/>
              </a:ext>
            </a:extLst>
          </p:cNvPr>
          <p:cNvSpPr>
            <a:spLocks noGrp="1"/>
          </p:cNvSpPr>
          <p:nvPr>
            <p:ph type="title"/>
          </p:nvPr>
        </p:nvSpPr>
        <p:spPr>
          <a:xfrm>
            <a:off x="831850" y="1709738"/>
            <a:ext cx="10515600" cy="1864735"/>
          </a:xfrm>
        </p:spPr>
        <p:txBody>
          <a:bodyPr>
            <a:normAutofit/>
          </a:bodyPr>
          <a:lstStyle/>
          <a:p>
            <a:r>
              <a:rPr lang="en-GB" sz="3200" dirty="0"/>
              <a:t>Today, you can draw parallels with modern ideas about mindset, belief, and affirmations. Imagine a special technology or process that helps individuals adopt the mindset, skills, and beliefs of successful people in specific areas. </a:t>
            </a:r>
            <a:endParaRPr lang="en-NL" sz="3200" dirty="0"/>
          </a:p>
        </p:txBody>
      </p:sp>
      <p:sp>
        <p:nvSpPr>
          <p:cNvPr id="3" name="Text Placeholder 2">
            <a:extLst>
              <a:ext uri="{FF2B5EF4-FFF2-40B4-BE49-F238E27FC236}">
                <a16:creationId xmlns:a16="http://schemas.microsoft.com/office/drawing/2014/main" id="{E9E889DA-CB60-8E68-0939-D16438B8AABE}"/>
              </a:ext>
            </a:extLst>
          </p:cNvPr>
          <p:cNvSpPr>
            <a:spLocks noGrp="1"/>
          </p:cNvSpPr>
          <p:nvPr>
            <p:ph type="body" idx="1"/>
          </p:nvPr>
        </p:nvSpPr>
        <p:spPr/>
        <p:txBody>
          <a:bodyPr/>
          <a:lstStyle/>
          <a:p>
            <a:r>
              <a:rPr kumimoji="0" lang="en-GB" sz="3200" b="0" i="0" u="none" strike="noStrike" kern="1200" cap="none" spc="0" normalizeH="0" baseline="0" noProof="0" dirty="0">
                <a:ln>
                  <a:noFill/>
                </a:ln>
                <a:solidFill>
                  <a:prstClr val="black"/>
                </a:solidFill>
                <a:effectLst/>
                <a:uLnTx/>
                <a:uFillTx/>
                <a:latin typeface="Calibri Light" panose="020F0302020204030204"/>
                <a:ea typeface="+mj-ea"/>
                <a:cs typeface="+mj-cs"/>
              </a:rPr>
              <a:t>It's like a mental upgrade that allows someone to temporarily absorb the knowledge and abilities of others.</a:t>
            </a:r>
            <a:endParaRPr lang="en-NL" dirty="0"/>
          </a:p>
        </p:txBody>
      </p:sp>
    </p:spTree>
    <p:extLst>
      <p:ext uri="{BB962C8B-B14F-4D97-AF65-F5344CB8AC3E}">
        <p14:creationId xmlns:p14="http://schemas.microsoft.com/office/powerpoint/2010/main" val="357662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70BD5D-17E6-4887-A29F-C82092681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381AC9-41D0-4F64-874D-F7C128E77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72462-6B80-4714-28D3-2E53F81E5C49}"/>
              </a:ext>
            </a:extLst>
          </p:cNvPr>
          <p:cNvSpPr>
            <a:spLocks noGrp="1"/>
          </p:cNvSpPr>
          <p:nvPr>
            <p:ph type="title"/>
          </p:nvPr>
        </p:nvSpPr>
        <p:spPr>
          <a:xfrm>
            <a:off x="732568" y="1275388"/>
            <a:ext cx="5200758" cy="4742171"/>
          </a:xfrm>
        </p:spPr>
        <p:txBody>
          <a:bodyPr vert="horz" lIns="91440" tIns="45720" rIns="91440" bIns="45720" rtlCol="0" anchor="ctr">
            <a:normAutofit/>
          </a:bodyPr>
          <a:lstStyle/>
          <a:p>
            <a:r>
              <a:rPr lang="en-US" sz="5400" kern="1200">
                <a:solidFill>
                  <a:schemeClr val="tx2"/>
                </a:solidFill>
                <a:latin typeface="+mj-lt"/>
                <a:ea typeface="+mj-ea"/>
                <a:cs typeface="+mj-cs"/>
              </a:rPr>
              <a:t>How would </a:t>
            </a:r>
            <a:r>
              <a:rPr lang="en-US" sz="5400" b="1" kern="1200">
                <a:solidFill>
                  <a:schemeClr val="tx2"/>
                </a:solidFill>
                <a:latin typeface="+mj-lt"/>
                <a:ea typeface="+mj-ea"/>
                <a:cs typeface="+mj-cs"/>
              </a:rPr>
              <a:t>Joe 90 </a:t>
            </a:r>
            <a:r>
              <a:rPr lang="en-US" sz="5400" kern="1200">
                <a:solidFill>
                  <a:schemeClr val="tx2"/>
                </a:solidFill>
                <a:latin typeface="+mj-lt"/>
                <a:ea typeface="+mj-ea"/>
                <a:cs typeface="+mj-cs"/>
              </a:rPr>
              <a:t>go about achieving his new year's resolution? </a:t>
            </a:r>
          </a:p>
        </p:txBody>
      </p:sp>
      <p:sp>
        <p:nvSpPr>
          <p:cNvPr id="3" name="Text Placeholder 2">
            <a:extLst>
              <a:ext uri="{FF2B5EF4-FFF2-40B4-BE49-F238E27FC236}">
                <a16:creationId xmlns:a16="http://schemas.microsoft.com/office/drawing/2014/main" id="{7390AAD1-6284-614E-4E58-404CC009FE71}"/>
              </a:ext>
            </a:extLst>
          </p:cNvPr>
          <p:cNvSpPr>
            <a:spLocks noGrp="1"/>
          </p:cNvSpPr>
          <p:nvPr>
            <p:ph type="body" idx="1"/>
          </p:nvPr>
        </p:nvSpPr>
        <p:spPr>
          <a:xfrm>
            <a:off x="6138808" y="1275388"/>
            <a:ext cx="4867609" cy="4742171"/>
          </a:xfrm>
        </p:spPr>
        <p:txBody>
          <a:bodyPr vert="horz" lIns="91440" tIns="45720" rIns="91440" bIns="45720" rtlCol="0" anchor="ctr">
            <a:normAutofit/>
          </a:bodyPr>
          <a:lstStyle/>
          <a:p>
            <a:r>
              <a:rPr lang="en-US" sz="2200" kern="1200">
                <a:solidFill>
                  <a:schemeClr val="tx2"/>
                </a:solidFill>
                <a:latin typeface="+mn-lt"/>
                <a:ea typeface="+mn-ea"/>
                <a:cs typeface="+mn-cs"/>
              </a:rPr>
              <a:t>Strategy: - A plan of action or policy. A definable, repeatable formula from getting from point ‘A’ to point ‘B’ </a:t>
            </a:r>
          </a:p>
        </p:txBody>
      </p:sp>
      <p:cxnSp>
        <p:nvCxnSpPr>
          <p:cNvPr id="12" name="Straight Connector 11">
            <a:extLst>
              <a:ext uri="{FF2B5EF4-FFF2-40B4-BE49-F238E27FC236}">
                <a16:creationId xmlns:a16="http://schemas.microsoft.com/office/drawing/2014/main" id="{01ACF57B-159D-40AE-9C57-EACD051BF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9AE11E-3B1F-4D93-938C-76CBDCDA9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3E6FABAA-8D3A-4BCB-BBCE-A466E774C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7FC2EAA-6F28-4A86-B46F-7807EE370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11AC17-0BC9-42B5-BDF7-2ECE8C6FEA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17880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70BD5D-17E6-4887-A29F-C82092681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381AC9-41D0-4F64-874D-F7C128E77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938157-CFCF-A913-6C50-A8DF3311D383}"/>
              </a:ext>
            </a:extLst>
          </p:cNvPr>
          <p:cNvSpPr>
            <a:spLocks noGrp="1"/>
          </p:cNvSpPr>
          <p:nvPr>
            <p:ph type="ctrTitle"/>
          </p:nvPr>
        </p:nvSpPr>
        <p:spPr>
          <a:xfrm>
            <a:off x="732568" y="1275388"/>
            <a:ext cx="5200758" cy="4742171"/>
          </a:xfrm>
        </p:spPr>
        <p:txBody>
          <a:bodyPr anchor="ctr">
            <a:normAutofit/>
          </a:bodyPr>
          <a:lstStyle/>
          <a:p>
            <a:pPr algn="l"/>
            <a:r>
              <a:rPr lang="en-GB" sz="5400">
                <a:solidFill>
                  <a:schemeClr val="tx2"/>
                </a:solidFill>
              </a:rPr>
              <a:t>Sleeping Strategy Model </a:t>
            </a:r>
            <a:endParaRPr lang="en-NL" sz="5400">
              <a:solidFill>
                <a:schemeClr val="tx2"/>
              </a:solidFill>
            </a:endParaRPr>
          </a:p>
        </p:txBody>
      </p:sp>
      <p:sp>
        <p:nvSpPr>
          <p:cNvPr id="3" name="Subtitle 2">
            <a:extLst>
              <a:ext uri="{FF2B5EF4-FFF2-40B4-BE49-F238E27FC236}">
                <a16:creationId xmlns:a16="http://schemas.microsoft.com/office/drawing/2014/main" id="{F264FE2F-3157-BF0B-934F-1A6E43582F6F}"/>
              </a:ext>
            </a:extLst>
          </p:cNvPr>
          <p:cNvSpPr>
            <a:spLocks noGrp="1"/>
          </p:cNvSpPr>
          <p:nvPr>
            <p:ph type="subTitle" idx="1"/>
          </p:nvPr>
        </p:nvSpPr>
        <p:spPr>
          <a:xfrm>
            <a:off x="6138808" y="1275388"/>
            <a:ext cx="4867609" cy="4742171"/>
          </a:xfrm>
        </p:spPr>
        <p:txBody>
          <a:bodyPr anchor="ctr">
            <a:normAutofit/>
          </a:bodyPr>
          <a:lstStyle/>
          <a:p>
            <a:pPr algn="l"/>
            <a:r>
              <a:rPr lang="en-GB" sz="2200">
                <a:solidFill>
                  <a:schemeClr val="tx2"/>
                </a:solidFill>
              </a:rPr>
              <a:t>Slow down breathing pattern</a:t>
            </a:r>
          </a:p>
          <a:p>
            <a:pPr algn="l"/>
            <a:r>
              <a:rPr lang="en-GB" sz="2200">
                <a:solidFill>
                  <a:schemeClr val="tx2"/>
                </a:solidFill>
              </a:rPr>
              <a:t>Slow down internal Dialogue</a:t>
            </a:r>
          </a:p>
          <a:p>
            <a:pPr algn="l"/>
            <a:r>
              <a:rPr lang="en-GB" sz="2200">
                <a:solidFill>
                  <a:schemeClr val="tx2"/>
                </a:solidFill>
              </a:rPr>
              <a:t>Slow down Physiology </a:t>
            </a:r>
          </a:p>
          <a:p>
            <a:pPr algn="l"/>
            <a:endParaRPr lang="en-GB" sz="2200">
              <a:solidFill>
                <a:schemeClr val="tx2"/>
              </a:solidFill>
            </a:endParaRPr>
          </a:p>
          <a:p>
            <a:pPr algn="l"/>
            <a:r>
              <a:rPr lang="en-GB" sz="2200">
                <a:solidFill>
                  <a:schemeClr val="tx2"/>
                </a:solidFill>
              </a:rPr>
              <a:t>You </a:t>
            </a:r>
            <a:r>
              <a:rPr lang="en-GB" sz="2200" u="sng">
                <a:solidFill>
                  <a:schemeClr val="tx2"/>
                </a:solidFill>
              </a:rPr>
              <a:t>pretend</a:t>
            </a:r>
            <a:r>
              <a:rPr lang="en-GB" sz="2200">
                <a:solidFill>
                  <a:schemeClr val="tx2"/>
                </a:solidFill>
              </a:rPr>
              <a:t> to be asleep for a few minutes</a:t>
            </a:r>
            <a:endParaRPr lang="en-NL" sz="2200">
              <a:solidFill>
                <a:schemeClr val="tx2"/>
              </a:solidFill>
            </a:endParaRPr>
          </a:p>
        </p:txBody>
      </p:sp>
      <p:cxnSp>
        <p:nvCxnSpPr>
          <p:cNvPr id="12" name="Straight Connector 11">
            <a:extLst>
              <a:ext uri="{FF2B5EF4-FFF2-40B4-BE49-F238E27FC236}">
                <a16:creationId xmlns:a16="http://schemas.microsoft.com/office/drawing/2014/main" id="{01ACF57B-159D-40AE-9C57-EACD051BF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9AE11E-3B1F-4D93-938C-76CBDCDA9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3E6FABAA-8D3A-4BCB-BBCE-A466E774C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7FC2EAA-6F28-4A86-B46F-7807EE370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11AC17-0BC9-42B5-BDF7-2ECE8C6FEA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5805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70BD5D-17E6-4887-A29F-C82092681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381AC9-41D0-4F64-874D-F7C128E77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C91A91-E9C5-1B63-9795-37B62C439A2B}"/>
              </a:ext>
            </a:extLst>
          </p:cNvPr>
          <p:cNvSpPr>
            <a:spLocks noGrp="1"/>
          </p:cNvSpPr>
          <p:nvPr>
            <p:ph type="title"/>
          </p:nvPr>
        </p:nvSpPr>
        <p:spPr>
          <a:xfrm>
            <a:off x="732568" y="1275388"/>
            <a:ext cx="5200758" cy="4742171"/>
          </a:xfrm>
        </p:spPr>
        <p:txBody>
          <a:bodyPr vert="horz" lIns="91440" tIns="45720" rIns="91440" bIns="45720" rtlCol="0" anchor="ctr">
            <a:normAutofit/>
          </a:bodyPr>
          <a:lstStyle/>
          <a:p>
            <a:r>
              <a:rPr lang="en-US" sz="5400" kern="1200">
                <a:solidFill>
                  <a:schemeClr val="tx2"/>
                </a:solidFill>
                <a:latin typeface="+mj-lt"/>
                <a:ea typeface="+mj-ea"/>
                <a:cs typeface="+mj-cs"/>
              </a:rPr>
              <a:t>Modelling the state </a:t>
            </a:r>
          </a:p>
        </p:txBody>
      </p:sp>
      <p:sp>
        <p:nvSpPr>
          <p:cNvPr id="3" name="Text Placeholder 2">
            <a:extLst>
              <a:ext uri="{FF2B5EF4-FFF2-40B4-BE49-F238E27FC236}">
                <a16:creationId xmlns:a16="http://schemas.microsoft.com/office/drawing/2014/main" id="{FEA9C2BE-E7E7-F148-0623-79B2085CDDD8}"/>
              </a:ext>
            </a:extLst>
          </p:cNvPr>
          <p:cNvSpPr>
            <a:spLocks noGrp="1"/>
          </p:cNvSpPr>
          <p:nvPr>
            <p:ph type="body" idx="1"/>
          </p:nvPr>
        </p:nvSpPr>
        <p:spPr>
          <a:xfrm>
            <a:off x="6138808" y="1275388"/>
            <a:ext cx="4867609" cy="4742171"/>
          </a:xfrm>
        </p:spPr>
        <p:txBody>
          <a:bodyPr vert="horz" lIns="91440" tIns="45720" rIns="91440" bIns="45720" rtlCol="0" anchor="ctr">
            <a:normAutofit/>
          </a:bodyPr>
          <a:lstStyle/>
          <a:p>
            <a:r>
              <a:rPr lang="en-US" sz="2200" kern="1200">
                <a:solidFill>
                  <a:schemeClr val="tx2"/>
                </a:solidFill>
                <a:latin typeface="+mn-lt"/>
                <a:ea typeface="+mn-ea"/>
                <a:cs typeface="+mn-cs"/>
              </a:rPr>
              <a:t>You wish to enter </a:t>
            </a:r>
          </a:p>
        </p:txBody>
      </p:sp>
      <p:cxnSp>
        <p:nvCxnSpPr>
          <p:cNvPr id="12" name="Straight Connector 11">
            <a:extLst>
              <a:ext uri="{FF2B5EF4-FFF2-40B4-BE49-F238E27FC236}">
                <a16:creationId xmlns:a16="http://schemas.microsoft.com/office/drawing/2014/main" id="{01ACF57B-159D-40AE-9C57-EACD051BF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9AE11E-3B1F-4D93-938C-76CBDCDA9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3E6FABAA-8D3A-4BCB-BBCE-A466E774C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7FC2EAA-6F28-4A86-B46F-7807EE370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11AC17-0BC9-42B5-BDF7-2ECE8C6FEA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0540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70BD5D-17E6-4887-A29F-C82092681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381AC9-41D0-4F64-874D-F7C128E77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CDD7A-4F22-E36C-970E-E7300E013A60}"/>
              </a:ext>
            </a:extLst>
          </p:cNvPr>
          <p:cNvSpPr>
            <a:spLocks noGrp="1"/>
          </p:cNvSpPr>
          <p:nvPr>
            <p:ph type="title"/>
          </p:nvPr>
        </p:nvSpPr>
        <p:spPr>
          <a:xfrm>
            <a:off x="732568" y="1275388"/>
            <a:ext cx="5200758" cy="4742171"/>
          </a:xfrm>
        </p:spPr>
        <p:txBody>
          <a:bodyPr vert="horz" lIns="91440" tIns="45720" rIns="91440" bIns="45720" rtlCol="0" anchor="ctr">
            <a:normAutofit/>
          </a:bodyPr>
          <a:lstStyle/>
          <a:p>
            <a:r>
              <a:rPr lang="en-US" sz="5400" kern="1200">
                <a:solidFill>
                  <a:schemeClr val="tx2"/>
                </a:solidFill>
                <a:latin typeface="+mj-lt"/>
                <a:ea typeface="+mj-ea"/>
                <a:cs typeface="+mj-cs"/>
              </a:rPr>
              <a:t>Act ‘As if’</a:t>
            </a:r>
          </a:p>
        </p:txBody>
      </p:sp>
      <p:sp>
        <p:nvSpPr>
          <p:cNvPr id="3" name="Text Placeholder 2">
            <a:extLst>
              <a:ext uri="{FF2B5EF4-FFF2-40B4-BE49-F238E27FC236}">
                <a16:creationId xmlns:a16="http://schemas.microsoft.com/office/drawing/2014/main" id="{503782EF-C6C3-F0A0-56AC-2960CB0F7DA6}"/>
              </a:ext>
            </a:extLst>
          </p:cNvPr>
          <p:cNvSpPr>
            <a:spLocks noGrp="1"/>
          </p:cNvSpPr>
          <p:nvPr>
            <p:ph type="body" idx="1"/>
          </p:nvPr>
        </p:nvSpPr>
        <p:spPr>
          <a:xfrm>
            <a:off x="6138808" y="1275388"/>
            <a:ext cx="4867609" cy="4742171"/>
          </a:xfrm>
        </p:spPr>
        <p:txBody>
          <a:bodyPr vert="horz" lIns="91440" tIns="45720" rIns="91440" bIns="45720" rtlCol="0" anchor="ctr">
            <a:normAutofit/>
          </a:bodyPr>
          <a:lstStyle/>
          <a:p>
            <a:r>
              <a:rPr lang="en-US" sz="2200" kern="1200">
                <a:solidFill>
                  <a:schemeClr val="tx2"/>
                </a:solidFill>
                <a:latin typeface="+mn-lt"/>
                <a:ea typeface="+mn-ea"/>
                <a:cs typeface="+mn-cs"/>
              </a:rPr>
              <a:t>"Act As If" </a:t>
            </a:r>
          </a:p>
          <a:p>
            <a:r>
              <a:rPr lang="en-US" sz="2200" kern="1200">
                <a:solidFill>
                  <a:schemeClr val="tx2"/>
                </a:solidFill>
                <a:latin typeface="+mn-lt"/>
                <a:ea typeface="+mn-ea"/>
                <a:cs typeface="+mn-cs"/>
              </a:rPr>
              <a:t>is a strategy that encourages individuals to consciously adopt the mindset of the person they aspire to become, even when faced with self-doubt or challenging circumstances.</a:t>
            </a:r>
          </a:p>
        </p:txBody>
      </p:sp>
      <p:cxnSp>
        <p:nvCxnSpPr>
          <p:cNvPr id="12" name="Straight Connector 11">
            <a:extLst>
              <a:ext uri="{FF2B5EF4-FFF2-40B4-BE49-F238E27FC236}">
                <a16:creationId xmlns:a16="http://schemas.microsoft.com/office/drawing/2014/main" id="{01ACF57B-159D-40AE-9C57-EACD051BF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9AE11E-3B1F-4D93-938C-76CBDCDA9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3E6FABAA-8D3A-4BCB-BBCE-A466E774C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7FC2EAA-6F28-4A86-B46F-7807EE370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11AC17-0BC9-42B5-BDF7-2ECE8C6FEA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8758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AED7578-727C-0D31-7B38-818BEA71BD9D}"/>
              </a:ext>
            </a:extLst>
          </p:cNvPr>
          <p:cNvSpPr>
            <a:spLocks noGrp="1"/>
          </p:cNvSpPr>
          <p:nvPr>
            <p:ph type="title"/>
          </p:nvPr>
        </p:nvSpPr>
        <p:spPr>
          <a:xfrm>
            <a:off x="761802" y="762001"/>
            <a:ext cx="4080362" cy="1708242"/>
          </a:xfrm>
        </p:spPr>
        <p:txBody>
          <a:bodyPr vert="horz" lIns="91440" tIns="45720" rIns="91440" bIns="45720" rtlCol="0" anchor="ctr">
            <a:normAutofit/>
          </a:bodyPr>
          <a:lstStyle/>
          <a:p>
            <a:r>
              <a:rPr lang="en-US" sz="4000" kern="1200">
                <a:solidFill>
                  <a:schemeClr val="tx1"/>
                </a:solidFill>
                <a:latin typeface="+mj-lt"/>
                <a:ea typeface="+mj-ea"/>
                <a:cs typeface="+mj-cs"/>
              </a:rPr>
              <a:t>Clock Face exercise</a:t>
            </a:r>
          </a:p>
        </p:txBody>
      </p:sp>
      <p:sp>
        <p:nvSpPr>
          <p:cNvPr id="4" name="Text Placeholder 3">
            <a:extLst>
              <a:ext uri="{FF2B5EF4-FFF2-40B4-BE49-F238E27FC236}">
                <a16:creationId xmlns:a16="http://schemas.microsoft.com/office/drawing/2014/main" id="{3A5667B6-DAD1-DE1F-B22F-7C3EFA4058FE}"/>
              </a:ext>
            </a:extLst>
          </p:cNvPr>
          <p:cNvSpPr>
            <a:spLocks noGrp="1"/>
          </p:cNvSpPr>
          <p:nvPr>
            <p:ph type="body" sz="half" idx="2"/>
          </p:nvPr>
        </p:nvSpPr>
        <p:spPr>
          <a:xfrm>
            <a:off x="761803" y="2470244"/>
            <a:ext cx="4080361" cy="3769834"/>
          </a:xfrm>
        </p:spPr>
        <p:txBody>
          <a:bodyPr vert="horz" lIns="91440" tIns="45720" rIns="91440" bIns="45720" rtlCol="0" anchor="ctr">
            <a:normAutofit/>
          </a:bodyPr>
          <a:lstStyle/>
          <a:p>
            <a:pPr indent="-228600">
              <a:buFont typeface="Arial" panose="020B0604020202020204" pitchFamily="34" charset="0"/>
              <a:buChar char="•"/>
            </a:pPr>
            <a:endParaRPr lang="en-US" sz="2000"/>
          </a:p>
          <a:p>
            <a:pPr indent="-228600">
              <a:buFont typeface="Arial" panose="020B0604020202020204" pitchFamily="34" charset="0"/>
              <a:buChar char="•"/>
            </a:pPr>
            <a:endParaRPr lang="en-US" sz="2000"/>
          </a:p>
          <a:p>
            <a:pPr indent="-228600">
              <a:buFont typeface="Arial" panose="020B0604020202020204" pitchFamily="34" charset="0"/>
              <a:buChar char="•"/>
            </a:pPr>
            <a:r>
              <a:rPr lang="en-US" sz="2000"/>
              <a:t>An exercise in self-belief. What happens when we start something without a clear goal in mind? How to visualize goals, what they look, feel and sound like. How the subconscious responds to this visualization.</a:t>
            </a:r>
          </a:p>
        </p:txBody>
      </p:sp>
      <p:sp>
        <p:nvSpPr>
          <p:cNvPr id="37" name="Rectangle 36">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clock face with black numbers&#10;&#10;Description automatically generated">
            <a:extLst>
              <a:ext uri="{FF2B5EF4-FFF2-40B4-BE49-F238E27FC236}">
                <a16:creationId xmlns:a16="http://schemas.microsoft.com/office/drawing/2014/main" id="{619F6B60-ECF9-B1CE-2528-3E01B514F00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817" r="1233"/>
          <a:stretch/>
        </p:blipFill>
        <p:spPr>
          <a:xfrm>
            <a:off x="6126762" y="737488"/>
            <a:ext cx="5272672" cy="5383025"/>
          </a:xfrm>
          <a:prstGeom prst="rect">
            <a:avLst/>
          </a:prstGeom>
        </p:spPr>
      </p:pic>
    </p:spTree>
    <p:extLst>
      <p:ext uri="{BB962C8B-B14F-4D97-AF65-F5344CB8AC3E}">
        <p14:creationId xmlns:p14="http://schemas.microsoft.com/office/powerpoint/2010/main" val="2892250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418C0-C20C-BFC6-5541-84E2B4A91C50}"/>
              </a:ext>
            </a:extLst>
          </p:cNvPr>
          <p:cNvSpPr>
            <a:spLocks noGrp="1"/>
          </p:cNvSpPr>
          <p:nvPr>
            <p:ph type="title"/>
          </p:nvPr>
        </p:nvSpPr>
        <p:spPr>
          <a:xfrm>
            <a:off x="831850" y="1267692"/>
            <a:ext cx="10515600" cy="3294784"/>
          </a:xfrm>
        </p:spPr>
        <p:txBody>
          <a:bodyPr>
            <a:normAutofit/>
          </a:bodyPr>
          <a:lstStyle/>
          <a:p>
            <a:r>
              <a:rPr lang="en-GB" sz="2400" dirty="0">
                <a:latin typeface="Arial Black" panose="020B0A04020102020204" pitchFamily="34" charset="0"/>
              </a:rPr>
              <a:t>Let’s now look at how easily the subconscious can be guided.</a:t>
            </a:r>
            <a:br>
              <a:rPr lang="en-GB" sz="2400" dirty="0">
                <a:latin typeface="Arial Black" panose="020B0A04020102020204" pitchFamily="34" charset="0"/>
              </a:rPr>
            </a:br>
            <a:br>
              <a:rPr lang="en-GB" sz="2400" dirty="0">
                <a:latin typeface="Arial Black" panose="020B0A04020102020204" pitchFamily="34" charset="0"/>
              </a:rPr>
            </a:br>
            <a:br>
              <a:rPr lang="en-GB" sz="2400" dirty="0">
                <a:latin typeface="Arial Black" panose="020B0A04020102020204" pitchFamily="34" charset="0"/>
              </a:rPr>
            </a:br>
            <a:r>
              <a:rPr lang="en-GB" sz="2400" b="1" dirty="0">
                <a:latin typeface="Abadi" panose="020F0502020204030204" pitchFamily="34" charset="0"/>
              </a:rPr>
              <a:t>Why many of the beliefs we have about ourselves that limit our performance, when examined closely and honestly, are untrue, untested and self-imposed?</a:t>
            </a:r>
            <a:br>
              <a:rPr lang="en-GB" sz="2400" b="1" dirty="0">
                <a:latin typeface="Abadi" panose="020F0502020204030204" pitchFamily="34" charset="0"/>
              </a:rPr>
            </a:br>
            <a:br>
              <a:rPr lang="en-GB" sz="2400" b="1" dirty="0">
                <a:latin typeface="Abadi" panose="020F0502020204030204" pitchFamily="34" charset="0"/>
              </a:rPr>
            </a:br>
            <a:r>
              <a:rPr lang="en-GB" sz="2400" b="1" dirty="0">
                <a:latin typeface="Abadi" panose="020F0502020204030204" pitchFamily="34" charset="0"/>
              </a:rPr>
              <a:t>That when you examine these limiting beliefs and decide to do something about it you free yourself to expand your comfort zone further, learning new abilities and experiencing more</a:t>
            </a:r>
            <a:r>
              <a:rPr lang="en-GB" sz="2400" dirty="0">
                <a:latin typeface="Abadi" panose="020F0502020204030204" pitchFamily="34" charset="0"/>
              </a:rPr>
              <a:t>.</a:t>
            </a:r>
            <a:endParaRPr lang="en-NL" sz="2400" dirty="0">
              <a:latin typeface="Abadi" panose="020F0502020204030204" pitchFamily="34" charset="0"/>
            </a:endParaRPr>
          </a:p>
        </p:txBody>
      </p:sp>
      <p:sp>
        <p:nvSpPr>
          <p:cNvPr id="3" name="Text Placeholder 2">
            <a:extLst>
              <a:ext uri="{FF2B5EF4-FFF2-40B4-BE49-F238E27FC236}">
                <a16:creationId xmlns:a16="http://schemas.microsoft.com/office/drawing/2014/main" id="{17A66BDC-819F-29FE-87F5-11BB865387C2}"/>
              </a:ext>
            </a:extLst>
          </p:cNvPr>
          <p:cNvSpPr>
            <a:spLocks noGrp="1"/>
          </p:cNvSpPr>
          <p:nvPr>
            <p:ph type="body" idx="1"/>
          </p:nvPr>
        </p:nvSpPr>
        <p:spPr/>
        <p:txBody>
          <a:bodyPr>
            <a:normAutofit/>
          </a:bodyPr>
          <a:lstStyle/>
          <a:p>
            <a:r>
              <a:rPr lang="en-GB" sz="4000" dirty="0">
                <a:latin typeface="Amasis MT Pro Black" panose="02040A04050005020304" pitchFamily="18" charset="0"/>
              </a:rPr>
              <a:t>If you are going to believe stuff that’s not true, then believe good stuff!</a:t>
            </a:r>
            <a:endParaRPr lang="en-NL" sz="4000" dirty="0">
              <a:latin typeface="Amasis MT Pro Black" panose="02040A04050005020304" pitchFamily="18" charset="0"/>
            </a:endParaRPr>
          </a:p>
        </p:txBody>
      </p:sp>
    </p:spTree>
    <p:extLst>
      <p:ext uri="{BB962C8B-B14F-4D97-AF65-F5344CB8AC3E}">
        <p14:creationId xmlns:p14="http://schemas.microsoft.com/office/powerpoint/2010/main" val="407338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BCE0FB-ADDD-4B37-A958-519663E8E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F8A981E-6C01-464B-9B2A-810AFEC27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B0BEF8-0EB8-D2E3-A820-89CE739A9841}"/>
              </a:ext>
            </a:extLst>
          </p:cNvPr>
          <p:cNvSpPr>
            <a:spLocks noGrp="1"/>
          </p:cNvSpPr>
          <p:nvPr>
            <p:ph type="ctrTitle"/>
          </p:nvPr>
        </p:nvSpPr>
        <p:spPr>
          <a:xfrm>
            <a:off x="731520" y="1170432"/>
            <a:ext cx="10533888" cy="2734056"/>
          </a:xfrm>
        </p:spPr>
        <p:txBody>
          <a:bodyPr vert="horz" lIns="91440" tIns="45720" rIns="91440" bIns="45720" rtlCol="0" anchor="b">
            <a:normAutofit/>
          </a:bodyPr>
          <a:lstStyle/>
          <a:p>
            <a:pPr algn="l"/>
            <a:r>
              <a:rPr lang="en-US" sz="8000" kern="1200">
                <a:solidFill>
                  <a:schemeClr val="tx2"/>
                </a:solidFill>
                <a:latin typeface="+mj-lt"/>
                <a:ea typeface="+mj-ea"/>
                <a:cs typeface="+mj-cs"/>
              </a:rPr>
              <a:t>The Reticular Activating System</a:t>
            </a:r>
          </a:p>
        </p:txBody>
      </p:sp>
      <p:cxnSp>
        <p:nvCxnSpPr>
          <p:cNvPr id="12" name="Straight Connector 11">
            <a:extLst>
              <a:ext uri="{FF2B5EF4-FFF2-40B4-BE49-F238E27FC236}">
                <a16:creationId xmlns:a16="http://schemas.microsoft.com/office/drawing/2014/main" id="{18710E47-0781-4953-BBDA-8EF627A731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DEEF8CED-F6EE-1772-26D0-9445FD0932BE}"/>
              </a:ext>
            </a:extLst>
          </p:cNvPr>
          <p:cNvSpPr>
            <a:spLocks noGrp="1"/>
          </p:cNvSpPr>
          <p:nvPr>
            <p:ph type="subTitle" idx="1"/>
          </p:nvPr>
        </p:nvSpPr>
        <p:spPr>
          <a:xfrm>
            <a:off x="731520" y="4069080"/>
            <a:ext cx="10515600" cy="2042605"/>
          </a:xfrm>
        </p:spPr>
        <p:txBody>
          <a:bodyPr vert="horz" lIns="91440" tIns="45720" rIns="91440" bIns="45720" rtlCol="0" anchor="t">
            <a:normAutofit/>
          </a:bodyPr>
          <a:lstStyle/>
          <a:p>
            <a:pPr indent="-228600" algn="l">
              <a:buFont typeface="Arial" panose="020B0604020202020204" pitchFamily="34" charset="0"/>
              <a:buChar char="•"/>
            </a:pPr>
            <a:r>
              <a:rPr lang="en-US" sz="1700">
                <a:solidFill>
                  <a:schemeClr val="tx2"/>
                </a:solidFill>
              </a:rPr>
              <a:t>Whatever you focus on becomes your reality.</a:t>
            </a:r>
          </a:p>
          <a:p>
            <a:pPr indent="-228600" algn="l">
              <a:buFont typeface="Arial" panose="020B0604020202020204" pitchFamily="34" charset="0"/>
              <a:buChar char="•"/>
            </a:pPr>
            <a:r>
              <a:rPr lang="en-US" sz="1700">
                <a:solidFill>
                  <a:schemeClr val="tx2"/>
                </a:solidFill>
              </a:rPr>
              <a:t>When you change your focus, you change your reality.</a:t>
            </a:r>
          </a:p>
          <a:p>
            <a:pPr indent="-228600" algn="l">
              <a:buFont typeface="Arial" panose="020B0604020202020204" pitchFamily="34" charset="0"/>
              <a:buChar char="•"/>
            </a:pPr>
            <a:r>
              <a:rPr lang="en-US" sz="1700">
                <a:solidFill>
                  <a:schemeClr val="tx2"/>
                </a:solidFill>
              </a:rPr>
              <a:t>The blue room, an exercise in how the R.A.S affects us every day.</a:t>
            </a:r>
          </a:p>
          <a:p>
            <a:pPr indent="-228600" algn="l">
              <a:buFont typeface="Arial" panose="020B0604020202020204" pitchFamily="34" charset="0"/>
              <a:buChar char="•"/>
            </a:pPr>
            <a:r>
              <a:rPr lang="en-US" sz="1700">
                <a:solidFill>
                  <a:schemeClr val="tx2"/>
                </a:solidFill>
              </a:rPr>
              <a:t>How to set your R.A.S. with questions.</a:t>
            </a:r>
          </a:p>
          <a:p>
            <a:pPr indent="-228600" algn="l">
              <a:buFont typeface="Arial" panose="020B0604020202020204" pitchFamily="34" charset="0"/>
              <a:buChar char="•"/>
            </a:pPr>
            <a:r>
              <a:rPr lang="en-US" sz="1700">
                <a:solidFill>
                  <a:schemeClr val="tx2"/>
                </a:solidFill>
              </a:rPr>
              <a:t>The power of questions, how your brain is designed to give you an answer to every question you ask it good or bad.</a:t>
            </a:r>
          </a:p>
        </p:txBody>
      </p:sp>
      <p:cxnSp>
        <p:nvCxnSpPr>
          <p:cNvPr id="14" name="Straight Connector 13">
            <a:extLst>
              <a:ext uri="{FF2B5EF4-FFF2-40B4-BE49-F238E27FC236}">
                <a16:creationId xmlns:a16="http://schemas.microsoft.com/office/drawing/2014/main" id="{125D265C-1D38-4B36-8572-366ED6A607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50C536A3-D654-4FB9-BB50-B236B87BBF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41ACF7F-B3F4-4E4E-AECF-076FA5AB68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A76DEDF-ED9E-43F5-BD8F-87A9A7A069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2538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BC70-1C13-A1D5-C1EA-BDFAACD526E9}"/>
              </a:ext>
            </a:extLst>
          </p:cNvPr>
          <p:cNvSpPr>
            <a:spLocks noGrp="1"/>
          </p:cNvSpPr>
          <p:nvPr>
            <p:ph type="ctrTitle"/>
          </p:nvPr>
        </p:nvSpPr>
        <p:spPr>
          <a:xfrm>
            <a:off x="1524000" y="1122363"/>
            <a:ext cx="9144000" cy="1122073"/>
          </a:xfrm>
        </p:spPr>
        <p:txBody>
          <a:bodyPr/>
          <a:lstStyle/>
          <a:p>
            <a:r>
              <a:rPr lang="en-GB" dirty="0"/>
              <a:t>Everyone is talking about A.I. </a:t>
            </a:r>
            <a:endParaRPr lang="en-NL" dirty="0"/>
          </a:p>
        </p:txBody>
      </p:sp>
      <p:sp>
        <p:nvSpPr>
          <p:cNvPr id="3" name="Subtitle 2">
            <a:extLst>
              <a:ext uri="{FF2B5EF4-FFF2-40B4-BE49-F238E27FC236}">
                <a16:creationId xmlns:a16="http://schemas.microsoft.com/office/drawing/2014/main" id="{B67D1113-4A6E-4C1F-ADD9-6CBA131BC346}"/>
              </a:ext>
            </a:extLst>
          </p:cNvPr>
          <p:cNvSpPr>
            <a:spLocks noGrp="1"/>
          </p:cNvSpPr>
          <p:nvPr>
            <p:ph type="subTitle" idx="1"/>
          </p:nvPr>
        </p:nvSpPr>
        <p:spPr/>
        <p:txBody>
          <a:bodyPr/>
          <a:lstStyle/>
          <a:p>
            <a:r>
              <a:rPr lang="en-GB" dirty="0">
                <a:latin typeface="Arial Black" panose="020B0A04020102020204" pitchFamily="34" charset="0"/>
              </a:rPr>
              <a:t>I don’t think we have finished with H.T</a:t>
            </a:r>
          </a:p>
          <a:p>
            <a:endParaRPr lang="en-GB" dirty="0">
              <a:latin typeface="Arial Black" panose="020B0A04020102020204" pitchFamily="34" charset="0"/>
            </a:endParaRPr>
          </a:p>
          <a:p>
            <a:r>
              <a:rPr lang="en-GB" dirty="0">
                <a:latin typeface="Arial Black" panose="020B0A04020102020204" pitchFamily="34" charset="0"/>
              </a:rPr>
              <a:t>HUMAN TECHNOLOGY </a:t>
            </a:r>
            <a:endParaRPr lang="en-NL" dirty="0">
              <a:latin typeface="Arial Black" panose="020B0A04020102020204" pitchFamily="34" charset="0"/>
            </a:endParaRPr>
          </a:p>
        </p:txBody>
      </p:sp>
    </p:spTree>
    <p:extLst>
      <p:ext uri="{BB962C8B-B14F-4D97-AF65-F5344CB8AC3E}">
        <p14:creationId xmlns:p14="http://schemas.microsoft.com/office/powerpoint/2010/main" val="3413767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70BD5D-17E6-4887-A29F-C82092681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381AC9-41D0-4F64-874D-F7C128E77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2335C7-0964-D2C1-CB1F-2F33EEE50E9E}"/>
              </a:ext>
            </a:extLst>
          </p:cNvPr>
          <p:cNvSpPr>
            <a:spLocks noGrp="1"/>
          </p:cNvSpPr>
          <p:nvPr>
            <p:ph type="title"/>
          </p:nvPr>
        </p:nvSpPr>
        <p:spPr>
          <a:xfrm>
            <a:off x="732568" y="1275388"/>
            <a:ext cx="5200758" cy="4742171"/>
          </a:xfrm>
        </p:spPr>
        <p:txBody>
          <a:bodyPr vert="horz" lIns="91440" tIns="45720" rIns="91440" bIns="45720" rtlCol="0" anchor="ctr">
            <a:normAutofit/>
          </a:bodyPr>
          <a:lstStyle/>
          <a:p>
            <a:r>
              <a:rPr lang="en-US" sz="4600" kern="1200">
                <a:solidFill>
                  <a:schemeClr val="tx2"/>
                </a:solidFill>
                <a:latin typeface="+mj-lt"/>
                <a:ea typeface="+mj-ea"/>
                <a:cs typeface="+mj-cs"/>
              </a:rPr>
              <a:t>I did say at the start of my presentation that I hoped you found my talk ‘Interesting’ while learning something (about yourself) </a:t>
            </a:r>
          </a:p>
        </p:txBody>
      </p:sp>
      <p:sp>
        <p:nvSpPr>
          <p:cNvPr id="3" name="Text Placeholder 2">
            <a:extLst>
              <a:ext uri="{FF2B5EF4-FFF2-40B4-BE49-F238E27FC236}">
                <a16:creationId xmlns:a16="http://schemas.microsoft.com/office/drawing/2014/main" id="{ED67C690-71C3-6F30-227E-87FA8854382B}"/>
              </a:ext>
            </a:extLst>
          </p:cNvPr>
          <p:cNvSpPr>
            <a:spLocks noGrp="1"/>
          </p:cNvSpPr>
          <p:nvPr>
            <p:ph type="body" idx="1"/>
          </p:nvPr>
        </p:nvSpPr>
        <p:spPr>
          <a:xfrm>
            <a:off x="6138808" y="1275388"/>
            <a:ext cx="4867609" cy="4742171"/>
          </a:xfrm>
        </p:spPr>
        <p:txBody>
          <a:bodyPr vert="horz" lIns="91440" tIns="45720" rIns="91440" bIns="45720" rtlCol="0" anchor="ctr">
            <a:normAutofit/>
          </a:bodyPr>
          <a:lstStyle/>
          <a:p>
            <a:endParaRPr lang="en-US" sz="2200" kern="1200">
              <a:solidFill>
                <a:schemeClr val="tx2"/>
              </a:solidFill>
              <a:latin typeface="+mn-lt"/>
              <a:ea typeface="+mn-ea"/>
              <a:cs typeface="+mn-cs"/>
            </a:endParaRPr>
          </a:p>
          <a:p>
            <a:r>
              <a:rPr lang="en-US" sz="2200" b="1" kern="1200">
                <a:solidFill>
                  <a:schemeClr val="tx2"/>
                </a:solidFill>
                <a:latin typeface="+mn-lt"/>
                <a:ea typeface="+mn-ea"/>
                <a:cs typeface="+mn-cs"/>
              </a:rPr>
              <a:t>AND I PROMISED TO DELIVER YOU SOME FUN</a:t>
            </a:r>
          </a:p>
        </p:txBody>
      </p:sp>
      <p:cxnSp>
        <p:nvCxnSpPr>
          <p:cNvPr id="12" name="Straight Connector 11">
            <a:extLst>
              <a:ext uri="{FF2B5EF4-FFF2-40B4-BE49-F238E27FC236}">
                <a16:creationId xmlns:a16="http://schemas.microsoft.com/office/drawing/2014/main" id="{01ACF57B-159D-40AE-9C57-EACD051BF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9AE11E-3B1F-4D93-938C-76CBDCDA9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3E6FABAA-8D3A-4BCB-BBCE-A466E774C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97FC2EAA-6F28-4A86-B46F-7807EE370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11AC17-0BC9-42B5-BDF7-2ECE8C6FEA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2527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DFC775-ED14-25AA-E7D8-6008B5178E3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 LET’S CONNECT </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book and a phone&#10;&#10;Description automatically generated with medium confidence">
            <a:extLst>
              <a:ext uri="{FF2B5EF4-FFF2-40B4-BE49-F238E27FC236}">
                <a16:creationId xmlns:a16="http://schemas.microsoft.com/office/drawing/2014/main" id="{BF1B4AC2-A458-4C05-3489-F897BB7DD5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4296" y="772931"/>
            <a:ext cx="7214616" cy="5284706"/>
          </a:xfrm>
          <a:prstGeom prst="rect">
            <a:avLst/>
          </a:prstGeom>
        </p:spPr>
      </p:pic>
    </p:spTree>
    <p:extLst>
      <p:ext uri="{BB962C8B-B14F-4D97-AF65-F5344CB8AC3E}">
        <p14:creationId xmlns:p14="http://schemas.microsoft.com/office/powerpoint/2010/main" val="2778100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on a boat in the water with a sunset behind it&#10;&#10;Description automatically generated">
            <a:extLst>
              <a:ext uri="{FF2B5EF4-FFF2-40B4-BE49-F238E27FC236}">
                <a16:creationId xmlns:a16="http://schemas.microsoft.com/office/drawing/2014/main" id="{D1E47182-3B18-DC08-FDC4-900B116855D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6817" b="26944"/>
          <a:stretch/>
        </p:blipFill>
        <p:spPr>
          <a:xfrm>
            <a:off x="20" y="1282"/>
            <a:ext cx="12191980" cy="6856718"/>
          </a:xfrm>
          <a:prstGeom prst="rect">
            <a:avLst/>
          </a:prstGeom>
        </p:spPr>
      </p:pic>
    </p:spTree>
    <p:extLst>
      <p:ext uri="{BB962C8B-B14F-4D97-AF65-F5344CB8AC3E}">
        <p14:creationId xmlns:p14="http://schemas.microsoft.com/office/powerpoint/2010/main" val="171693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TotalTime>
  <Words>889</Words>
  <Application>Microsoft Office PowerPoint</Application>
  <PresentationFormat>Widescreen</PresentationFormat>
  <Paragraphs>78</Paragraphs>
  <Slides>30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Abadi</vt:lpstr>
      <vt:lpstr>Aharoni</vt:lpstr>
      <vt:lpstr>Amasis MT Pro Black</vt:lpstr>
      <vt:lpstr>Arial</vt:lpstr>
      <vt:lpstr>Arial Black</vt:lpstr>
      <vt:lpstr>Britannic Bold</vt:lpstr>
      <vt:lpstr>Calibri</vt:lpstr>
      <vt:lpstr>Calibri Light</vt:lpstr>
      <vt:lpstr>Open Sans</vt:lpstr>
      <vt:lpstr>Office Theme</vt:lpstr>
      <vt:lpstr>‘BLUEPRINTS 4 SUCCESS’</vt:lpstr>
      <vt:lpstr>INTERESTING</vt:lpstr>
      <vt:lpstr>My name is  Stephen Drake   I take the confusion out of goal setting, giving you the tools, you need to get the results you want.  </vt:lpstr>
      <vt:lpstr>Published November 2019</vt:lpstr>
      <vt:lpstr>Rest assured. I am not here to sell you a book. </vt:lpstr>
      <vt:lpstr>PowerPoint Presentation</vt:lpstr>
      <vt:lpstr>2024</vt:lpstr>
      <vt:lpstr>  New Year’s Resolution Statistics </vt:lpstr>
      <vt:lpstr>The Most Popular Resolutions</vt:lpstr>
      <vt:lpstr>Researchers suggest that only 9% of people that make resolutions complete them.   In fact, research goes on to show that 23% of people quit their resolution by the end of the first week, and 43% quit by the end of January. </vt:lpstr>
      <vt:lpstr>PowerPoint Presentation</vt:lpstr>
      <vt:lpstr>Reasons for failure </vt:lpstr>
      <vt:lpstr>What to know the real culprit? </vt:lpstr>
      <vt:lpstr>MINDSET</vt:lpstr>
      <vt:lpstr>Mindset is something I have been interested in learning more about for a long time. </vt:lpstr>
      <vt:lpstr>PowerPoint Presentation</vt:lpstr>
      <vt:lpstr>WHO REMEMBERS </vt:lpstr>
      <vt:lpstr>In the Gerry Anderson puppet series "Joe 90," the R.A.T. (or "Random Access Talent") was the device that allowed the main character, Joe McClaine, to acquire the knowledge and skills of another person by directly downloading them into his brain.</vt:lpstr>
      <vt:lpstr>Today, you can draw parallels with modern ideas about mindset, belief, and affirmations. Imagine a special technology or process that helps individuals adopt the mindset, skills, and beliefs of successful people in specific areas. </vt:lpstr>
      <vt:lpstr>How would Joe 90 go about achieving his new year's resolution? </vt:lpstr>
      <vt:lpstr>Sleeping Strategy Model </vt:lpstr>
      <vt:lpstr>Modelling the state </vt:lpstr>
      <vt:lpstr>Act ‘As if’</vt:lpstr>
      <vt:lpstr>Clock Face exercise</vt:lpstr>
      <vt:lpstr>Let’s now look at how easily the subconscious can be guided.   Why many of the beliefs we have about ourselves that limit our performance, when examined closely and honestly, are untrue, untested and self-imposed?  That when you examine these limiting beliefs and decide to do something about it you free yourself to expand your comfort zone further, learning new abilities and experiencing more.</vt:lpstr>
      <vt:lpstr>The Reticular Activating System</vt:lpstr>
      <vt:lpstr>Everyone is talking about A.I. </vt:lpstr>
      <vt:lpstr>I did say at the start of my presentation that I hoped you found my talk ‘Interesting’ while learning something (about yourself) </vt:lpstr>
      <vt:lpstr> LET’S CONNECT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‘BLUEPRINTS 4 SUCCESS’</dc:title>
  <dc:creator>Stephen Drake</dc:creator>
  <cp:lastModifiedBy>Stephen Drake</cp:lastModifiedBy>
  <cp:revision>1</cp:revision>
  <dcterms:created xsi:type="dcterms:W3CDTF">2023-11-11T02:43:05Z</dcterms:created>
  <dcterms:modified xsi:type="dcterms:W3CDTF">2023-11-11T11:20:02Z</dcterms:modified>
</cp:coreProperties>
</file>